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0" r:id="rId1"/>
  </p:sldMasterIdLst>
  <p:notesMasterIdLst>
    <p:notesMasterId r:id="rId85"/>
  </p:notesMasterIdLst>
  <p:sldIdLst>
    <p:sldId id="256" r:id="rId2"/>
    <p:sldId id="257" r:id="rId3"/>
    <p:sldId id="340" r:id="rId4"/>
    <p:sldId id="258" r:id="rId5"/>
    <p:sldId id="259" r:id="rId6"/>
    <p:sldId id="260" r:id="rId7"/>
    <p:sldId id="261" r:id="rId8"/>
    <p:sldId id="264" r:id="rId9"/>
    <p:sldId id="263" r:id="rId10"/>
    <p:sldId id="265" r:id="rId11"/>
    <p:sldId id="266" r:id="rId12"/>
    <p:sldId id="269" r:id="rId13"/>
    <p:sldId id="268" r:id="rId14"/>
    <p:sldId id="271" r:id="rId15"/>
    <p:sldId id="320" r:id="rId16"/>
    <p:sldId id="272" r:id="rId17"/>
    <p:sldId id="273" r:id="rId18"/>
    <p:sldId id="270" r:id="rId19"/>
    <p:sldId id="274" r:id="rId20"/>
    <p:sldId id="297" r:id="rId21"/>
    <p:sldId id="276" r:id="rId22"/>
    <p:sldId id="277" r:id="rId23"/>
    <p:sldId id="278" r:id="rId24"/>
    <p:sldId id="279" r:id="rId25"/>
    <p:sldId id="280" r:id="rId26"/>
    <p:sldId id="283" r:id="rId27"/>
    <p:sldId id="282" r:id="rId28"/>
    <p:sldId id="321" r:id="rId29"/>
    <p:sldId id="285" r:id="rId30"/>
    <p:sldId id="284" r:id="rId31"/>
    <p:sldId id="281" r:id="rId32"/>
    <p:sldId id="286" r:id="rId33"/>
    <p:sldId id="287" r:id="rId34"/>
    <p:sldId id="288" r:id="rId35"/>
    <p:sldId id="289" r:id="rId36"/>
    <p:sldId id="290" r:id="rId37"/>
    <p:sldId id="291" r:id="rId38"/>
    <p:sldId id="292" r:id="rId39"/>
    <p:sldId id="298" r:id="rId40"/>
    <p:sldId id="294" r:id="rId41"/>
    <p:sldId id="293" r:id="rId42"/>
    <p:sldId id="322" r:id="rId43"/>
    <p:sldId id="295" r:id="rId44"/>
    <p:sldId id="296" r:id="rId45"/>
    <p:sldId id="305" r:id="rId46"/>
    <p:sldId id="299" r:id="rId47"/>
    <p:sldId id="300" r:id="rId48"/>
    <p:sldId id="301" r:id="rId49"/>
    <p:sldId id="302" r:id="rId50"/>
    <p:sldId id="303" r:id="rId51"/>
    <p:sldId id="304" r:id="rId52"/>
    <p:sldId id="306" r:id="rId53"/>
    <p:sldId id="307" r:id="rId54"/>
    <p:sldId id="323" r:id="rId55"/>
    <p:sldId id="308" r:id="rId56"/>
    <p:sldId id="309" r:id="rId57"/>
    <p:sldId id="310" r:id="rId58"/>
    <p:sldId id="311" r:id="rId59"/>
    <p:sldId id="312" r:id="rId60"/>
    <p:sldId id="313" r:id="rId61"/>
    <p:sldId id="314" r:id="rId62"/>
    <p:sldId id="339" r:id="rId63"/>
    <p:sldId id="345" r:id="rId64"/>
    <p:sldId id="324" r:id="rId65"/>
    <p:sldId id="341" r:id="rId66"/>
    <p:sldId id="342" r:id="rId67"/>
    <p:sldId id="343" r:id="rId68"/>
    <p:sldId id="344" r:id="rId69"/>
    <p:sldId id="325" r:id="rId70"/>
    <p:sldId id="326" r:id="rId71"/>
    <p:sldId id="327" r:id="rId72"/>
    <p:sldId id="328" r:id="rId73"/>
    <p:sldId id="329" r:id="rId74"/>
    <p:sldId id="333" r:id="rId75"/>
    <p:sldId id="315" r:id="rId76"/>
    <p:sldId id="318" r:id="rId77"/>
    <p:sldId id="319" r:id="rId78"/>
    <p:sldId id="334" r:id="rId79"/>
    <p:sldId id="335" r:id="rId80"/>
    <p:sldId id="336" r:id="rId81"/>
    <p:sldId id="337" r:id="rId82"/>
    <p:sldId id="316" r:id="rId83"/>
    <p:sldId id="317"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69"/>
  </p:normalViewPr>
  <p:slideViewPr>
    <p:cSldViewPr snapToGrid="0" snapToObjects="1">
      <p:cViewPr varScale="1">
        <p:scale>
          <a:sx n="76" d="100"/>
          <a:sy n="76" d="100"/>
        </p:scale>
        <p:origin x="216"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commentAuthors" Target="commentAuthors.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04T20:13:22.158" idx="1">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10DC5E-6F27-EC4B-BC7D-49253634D1C7}" type="datetimeFigureOut">
              <a:rPr lang="en-US" smtClean="0"/>
              <a:t>11/7/17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04485-A9F9-B447-A5C0-841CBC8E61CD}" type="slidenum">
              <a:rPr lang="en-US" smtClean="0"/>
              <a:t>‹#›</a:t>
            </a:fld>
            <a:endParaRPr lang="en-US"/>
          </a:p>
        </p:txBody>
      </p:sp>
    </p:spTree>
    <p:extLst>
      <p:ext uri="{BB962C8B-B14F-4D97-AF65-F5344CB8AC3E}">
        <p14:creationId xmlns:p14="http://schemas.microsoft.com/office/powerpoint/2010/main" val="589810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11/4/17</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11/4/17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11/4/17</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11/4/17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11/4/17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11/4/17</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741820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anine.love@bitsighttech.com" TargetMode="Externa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gif"/><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 Id="rId3" Type="http://schemas.openxmlformats.org/officeDocument/2006/relationships/image" Target="../media/image30.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 Id="rId3" Type="http://schemas.openxmlformats.org/officeDocument/2006/relationships/image" Target="../media/image22.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 Id="rId3" Type="http://schemas.openxmlformats.org/officeDocument/2006/relationships/image" Target="../media/image1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 Id="rId3" Type="http://schemas.openxmlformats.org/officeDocument/2006/relationships/image" Target="../media/image3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gif"/><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edium.com/@dan_abramov/mixins-are-dead-long-live-higher-order-components-94a0d2f9e75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dux.js.org/docs/api/createStore.html" TargetMode="External"/><Relationship Id="rId3" Type="http://schemas.openxmlformats.org/officeDocument/2006/relationships/hyperlink" Target="https://redux.js.org/docs/api/Store.html#dispatch"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 Id="rId3"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6.xml"/><Relationship Id="rId6" Type="http://schemas.openxmlformats.org/officeDocument/2006/relationships/image" Target="../media/image66.png"/><Relationship Id="rId7" Type="http://schemas.openxmlformats.org/officeDocument/2006/relationships/image" Target="../media/image67.png"/><Relationship Id="rId1" Type="http://schemas.microsoft.com/office/2007/relationships/media" Target="../media/media1.mp4"/><Relationship Id="rId2" Type="http://schemas.openxmlformats.org/officeDocument/2006/relationships/video" Target="../media/media1.mp4"/></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82.xml.rels><?xml version="1.0" encoding="UTF-8" standalone="yes"?>
<Relationships xmlns="http://schemas.openxmlformats.org/package/2006/relationships"><Relationship Id="rId11" Type="http://schemas.openxmlformats.org/officeDocument/2006/relationships/hyperlink" Target="https://medium.com/@dan_abramov/you-might-not-need-redux-be46360cf367" TargetMode="External"/><Relationship Id="rId12" Type="http://schemas.openxmlformats.org/officeDocument/2006/relationships/hyperlink" Target="https://medium.com/@dan_abramov/mixins-are-dead-long-live-higher-order-components-94a0d2f9e750" TargetMode="External"/><Relationship Id="rId13" Type="http://schemas.openxmlformats.org/officeDocument/2006/relationships/hyperlink" Target="https://github.com/gajus/gajus.com-blog/blob/master/posts/the-definitive-guide-to-the-javascript-generators/index.md" TargetMode="External"/><Relationship Id="rId1" Type="http://schemas.openxmlformats.org/officeDocument/2006/relationships/slideLayout" Target="../slideLayouts/slideLayout2.xml"/><Relationship Id="rId2" Type="http://schemas.openxmlformats.org/officeDocument/2006/relationships/hyperlink" Target="http://blog.isquaredsoftware.com/2017/01/idiomatic-redux-thoughts-on-thunks-sagas-abstraction-and-reusability/" TargetMode="External"/><Relationship Id="rId3" Type="http://schemas.openxmlformats.org/officeDocument/2006/relationships/hyperlink" Target="https://egghead.io/courses/getting-started-with-redux" TargetMode="External"/><Relationship Id="rId4" Type="http://schemas.openxmlformats.org/officeDocument/2006/relationships/hyperlink" Target="https://css-tricks.com/learning-react-redux/" TargetMode="External"/><Relationship Id="rId5" Type="http://schemas.openxmlformats.org/officeDocument/2006/relationships/hyperlink" Target="https://stackoverflow.com/users/458193/dan-abramov" TargetMode="External"/><Relationship Id="rId6" Type="http://schemas.openxmlformats.org/officeDocument/2006/relationships/hyperlink" Target="https://github.com/davezuko/react-redux-starter-kit" TargetMode="External"/><Relationship Id="rId7" Type="http://schemas.openxmlformats.org/officeDocument/2006/relationships/hyperlink" Target="https://code-cartoons.com/a-cartoon-intro-to-redux-3afb775501a6" TargetMode="External"/><Relationship Id="rId8" Type="http://schemas.openxmlformats.org/officeDocument/2006/relationships/hyperlink" Target="https://code-cartoons.com/a-cartoon-guide-to-flux-6157355ab207" TargetMode="External"/><Relationship Id="rId9" Type="http://schemas.openxmlformats.org/officeDocument/2006/relationships/hyperlink" Target="https://www.studytonight.com/dbms/database-normalization.php" TargetMode="External"/><Relationship Id="rId10" Type="http://schemas.openxmlformats.org/officeDocument/2006/relationships/hyperlink" Target="http://redux.js.org/docs/recipes/reducers/NormalizingStateShape.html"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eg"/><Relationship Id="rId3" Type="http://schemas.openxmlformats.org/officeDocument/2006/relationships/image" Target="../media/image76.jpeg"/></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901" y="498763"/>
            <a:ext cx="8825658" cy="911963"/>
          </a:xfrm>
        </p:spPr>
        <p:txBody>
          <a:bodyPr>
            <a:normAutofit fontScale="90000"/>
          </a:bodyPr>
          <a:lstStyle/>
          <a:p>
            <a:r>
              <a:rPr lang="en-US" smtClean="0"/>
              <a:t>Retrieverdux</a:t>
            </a:r>
            <a:endParaRPr lang="en-US" dirty="0"/>
          </a:p>
        </p:txBody>
      </p:sp>
      <p:sp>
        <p:nvSpPr>
          <p:cNvPr id="3" name="Subtitle 2"/>
          <p:cNvSpPr>
            <a:spLocks noGrp="1"/>
          </p:cNvSpPr>
          <p:nvPr>
            <p:ph type="subTitle" idx="1"/>
          </p:nvPr>
        </p:nvSpPr>
        <p:spPr>
          <a:xfrm>
            <a:off x="683901" y="1435352"/>
            <a:ext cx="5835432" cy="884511"/>
          </a:xfrm>
        </p:spPr>
        <p:txBody>
          <a:bodyPr/>
          <a:lstStyle/>
          <a:p>
            <a:r>
              <a:rPr lang="en-US" b="1" dirty="0" smtClean="0"/>
              <a:t>An introduction to Redux and a Golden Retriever Named Mr. Bingley</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559361" y="1564967"/>
            <a:ext cx="5371847" cy="40288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33" y="2192866"/>
            <a:ext cx="4072467" cy="4072467"/>
          </a:xfrm>
          <a:prstGeom prst="rect">
            <a:avLst/>
          </a:prstGeom>
        </p:spPr>
      </p:pic>
    </p:spTree>
    <p:extLst>
      <p:ext uri="{BB962C8B-B14F-4D97-AF65-F5344CB8AC3E}">
        <p14:creationId xmlns:p14="http://schemas.microsoft.com/office/powerpoint/2010/main" val="1885473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store is just an object</a:t>
            </a:r>
            <a:endParaRPr lang="en-US" dirty="0"/>
          </a:p>
        </p:txBody>
      </p:sp>
      <p:sp>
        <p:nvSpPr>
          <p:cNvPr id="3" name="Content Placeholder 2"/>
          <p:cNvSpPr>
            <a:spLocks noGrp="1"/>
          </p:cNvSpPr>
          <p:nvPr>
            <p:ph idx="1"/>
          </p:nvPr>
        </p:nvSpPr>
        <p:spPr>
          <a:xfrm>
            <a:off x="1016000" y="2383367"/>
            <a:ext cx="6299200" cy="1996017"/>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1" dirty="0" smtClean="0"/>
              <a:t>The store has the following methods:</a:t>
            </a:r>
          </a:p>
          <a:p>
            <a:pPr defTabSz="914400">
              <a:spcBef>
                <a:spcPts val="0"/>
              </a:spcBef>
              <a:buClrTx/>
              <a:buSzTx/>
            </a:pPr>
            <a:r>
              <a:rPr lang="en-US" sz="2400" dirty="0" err="1" smtClean="0"/>
              <a:t>getState</a:t>
            </a:r>
            <a:r>
              <a:rPr lang="en-US" sz="2400" dirty="0" smtClean="0"/>
              <a:t>()</a:t>
            </a:r>
          </a:p>
          <a:p>
            <a:pPr defTabSz="914400">
              <a:spcBef>
                <a:spcPts val="0"/>
              </a:spcBef>
              <a:buClrTx/>
              <a:buSzTx/>
            </a:pPr>
            <a:r>
              <a:rPr lang="en-US" sz="2400" dirty="0"/>
              <a:t>d</a:t>
            </a:r>
            <a:r>
              <a:rPr lang="en-US" sz="2400" dirty="0" smtClean="0"/>
              <a:t>ispatch(action)</a:t>
            </a:r>
          </a:p>
          <a:p>
            <a:pPr defTabSz="914400">
              <a:spcBef>
                <a:spcPts val="0"/>
              </a:spcBef>
              <a:buClrTx/>
              <a:buSzTx/>
            </a:pPr>
            <a:r>
              <a:rPr lang="en-US" sz="2400" dirty="0"/>
              <a:t>s</a:t>
            </a:r>
            <a:r>
              <a:rPr lang="en-US" sz="2400" dirty="0" smtClean="0"/>
              <a:t>ubscribe(listener)</a:t>
            </a:r>
          </a:p>
          <a:p>
            <a:pPr defTabSz="914400">
              <a:spcBef>
                <a:spcPts val="0"/>
              </a:spcBef>
              <a:buClrTx/>
              <a:buSzTx/>
            </a:pPr>
            <a:r>
              <a:rPr lang="en-US" sz="2400" dirty="0" err="1" smtClean="0"/>
              <a:t>replaceReducer</a:t>
            </a:r>
            <a:r>
              <a:rPr lang="en-US" sz="2400" dirty="0" smtClean="0"/>
              <a:t>(</a:t>
            </a:r>
            <a:r>
              <a:rPr lang="en-US" sz="2400" dirty="0" err="1" smtClean="0"/>
              <a:t>nextReducer</a:t>
            </a:r>
            <a:r>
              <a:rPr lang="en-US" sz="2400" dirty="0" smtClean="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4599517"/>
            <a:ext cx="8534400" cy="2120900"/>
          </a:xfrm>
          <a:prstGeom prst="rect">
            <a:avLst/>
          </a:prstGeom>
        </p:spPr>
      </p:pic>
    </p:spTree>
    <p:extLst>
      <p:ext uri="{BB962C8B-B14F-4D97-AF65-F5344CB8AC3E}">
        <p14:creationId xmlns:p14="http://schemas.microsoft.com/office/powerpoint/2010/main" val="11430313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487" y="939801"/>
            <a:ext cx="8761413" cy="706964"/>
          </a:xfrm>
        </p:spPr>
        <p:txBody>
          <a:bodyPr/>
          <a:lstStyle/>
          <a:p>
            <a:r>
              <a:rPr lang="en-US" dirty="0" err="1" smtClean="0"/>
              <a:t>getState</a:t>
            </a:r>
            <a:r>
              <a:rPr lang="en-US" dirty="0" smtClean="0"/>
              <a:t>()</a:t>
            </a:r>
            <a:endParaRPr lang="en-US" dirty="0"/>
          </a:p>
        </p:txBody>
      </p:sp>
      <p:sp>
        <p:nvSpPr>
          <p:cNvPr id="3" name="Content Placeholder 2"/>
          <p:cNvSpPr>
            <a:spLocks noGrp="1"/>
          </p:cNvSpPr>
          <p:nvPr>
            <p:ph idx="1"/>
          </p:nvPr>
        </p:nvSpPr>
        <p:spPr>
          <a:xfrm>
            <a:off x="596154" y="2472267"/>
            <a:ext cx="6465045" cy="4385733"/>
          </a:xfrm>
        </p:spPr>
        <p:txBody>
          <a:bodyPr>
            <a:normAutofit/>
          </a:bodyPr>
          <a:lstStyle/>
          <a:p>
            <a:pPr marL="0" indent="0">
              <a:lnSpc>
                <a:spcPct val="150000"/>
              </a:lnSpc>
              <a:buNone/>
            </a:pPr>
            <a:r>
              <a:rPr lang="en-US" sz="2800" b="1" dirty="0" smtClean="0"/>
              <a:t>From the docs:</a:t>
            </a:r>
          </a:p>
          <a:p>
            <a:pPr>
              <a:lnSpc>
                <a:spcPct val="150000"/>
              </a:lnSpc>
            </a:pPr>
            <a:r>
              <a:rPr lang="en-US" sz="2400" dirty="0"/>
              <a:t>Returns the current state tree of your application</a:t>
            </a:r>
            <a:r>
              <a:rPr lang="en-US" sz="2400" dirty="0" smtClean="0"/>
              <a:t>.</a:t>
            </a:r>
          </a:p>
          <a:p>
            <a:pPr>
              <a:lnSpc>
                <a:spcPct val="150000"/>
              </a:lnSpc>
            </a:pPr>
            <a:r>
              <a:rPr lang="en-US" sz="2400" dirty="0"/>
              <a:t>It is equal to the last value returned by the store's reducer</a:t>
            </a:r>
            <a:r>
              <a:rPr lang="en-US" sz="2400" dirty="0" smtClean="0"/>
              <a:t>.</a:t>
            </a:r>
            <a:r>
              <a:rPr lang="en-US" sz="2400" dirty="0"/>
              <a:t/>
            </a:r>
            <a:br>
              <a:rPr lang="en-US" sz="2400" dirty="0"/>
            </a:br>
            <a:endParaRPr lang="en-US" sz="2400" dirty="0"/>
          </a:p>
        </p:txBody>
      </p:sp>
    </p:spTree>
    <p:extLst>
      <p:ext uri="{BB962C8B-B14F-4D97-AF65-F5344CB8AC3E}">
        <p14:creationId xmlns:p14="http://schemas.microsoft.com/office/powerpoint/2010/main" val="6056742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0566"/>
            <a:ext cx="5338233" cy="285784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793" y="363725"/>
            <a:ext cx="7433207" cy="6494275"/>
          </a:xfrm>
          <a:prstGeom prst="rect">
            <a:avLst/>
          </a:prstGeom>
        </p:spPr>
      </p:pic>
    </p:spTree>
    <p:extLst>
      <p:ext uri="{BB962C8B-B14F-4D97-AF65-F5344CB8AC3E}">
        <p14:creationId xmlns:p14="http://schemas.microsoft.com/office/powerpoint/2010/main" val="13039421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Dispatch(action)</a:t>
            </a:r>
            <a:endParaRPr lang="en-US" dirty="0"/>
          </a:p>
        </p:txBody>
      </p:sp>
      <p:sp>
        <p:nvSpPr>
          <p:cNvPr id="3" name="Content Placeholder 2"/>
          <p:cNvSpPr>
            <a:spLocks noGrp="1"/>
          </p:cNvSpPr>
          <p:nvPr>
            <p:ph idx="1"/>
          </p:nvPr>
        </p:nvSpPr>
        <p:spPr>
          <a:xfrm>
            <a:off x="1303868" y="2586566"/>
            <a:ext cx="8612500" cy="4102100"/>
          </a:xfrm>
        </p:spPr>
        <p:txBody>
          <a:bodyPr>
            <a:normAutofit/>
          </a:bodyPr>
          <a:lstStyle/>
          <a:p>
            <a:pPr>
              <a:lnSpc>
                <a:spcPct val="150000"/>
              </a:lnSpc>
            </a:pPr>
            <a:r>
              <a:rPr lang="en-US" sz="2400" dirty="0" smtClean="0"/>
              <a:t>Dispatching actions is how you change state in redux</a:t>
            </a:r>
          </a:p>
          <a:p>
            <a:pPr>
              <a:lnSpc>
                <a:spcPct val="150000"/>
              </a:lnSpc>
            </a:pPr>
            <a:r>
              <a:rPr lang="en-US" sz="2400" dirty="0"/>
              <a:t>This is the</a:t>
            </a:r>
            <a:r>
              <a:rPr lang="en-US" sz="2400" b="1" dirty="0"/>
              <a:t> only </a:t>
            </a:r>
            <a:r>
              <a:rPr lang="en-US" sz="2400" dirty="0"/>
              <a:t>way to trigger a state change</a:t>
            </a:r>
            <a:r>
              <a:rPr lang="en-US" sz="2400" dirty="0" smtClean="0"/>
              <a:t>.</a:t>
            </a:r>
          </a:p>
          <a:p>
            <a:pPr>
              <a:lnSpc>
                <a:spcPct val="150000"/>
              </a:lnSpc>
            </a:pPr>
            <a:r>
              <a:rPr lang="en-US" sz="2400" dirty="0"/>
              <a:t>An action is just a plain object, too</a:t>
            </a:r>
          </a:p>
          <a:p>
            <a:pPr>
              <a:lnSpc>
                <a:spcPct val="150000"/>
              </a:lnSpc>
            </a:pPr>
            <a:r>
              <a:rPr lang="en-US" sz="2400" dirty="0"/>
              <a:t>An action </a:t>
            </a:r>
            <a:r>
              <a:rPr lang="en-US" sz="2400" b="1" dirty="0"/>
              <a:t>must </a:t>
            </a:r>
            <a:r>
              <a:rPr lang="en-US" sz="2400" dirty="0"/>
              <a:t>supply a type field, which </a:t>
            </a:r>
            <a:r>
              <a:rPr lang="en-US" sz="2400" i="1" dirty="0"/>
              <a:t>should </a:t>
            </a:r>
            <a:r>
              <a:rPr lang="en-US" sz="2400" dirty="0"/>
              <a:t>be a </a:t>
            </a:r>
            <a:r>
              <a:rPr lang="en-US" sz="2400" dirty="0" smtClean="0"/>
              <a:t>string</a:t>
            </a:r>
            <a:endParaRPr lang="en-US" sz="2400" dirty="0"/>
          </a:p>
        </p:txBody>
      </p:sp>
    </p:spTree>
    <p:extLst>
      <p:ext uri="{BB962C8B-B14F-4D97-AF65-F5344CB8AC3E}">
        <p14:creationId xmlns:p14="http://schemas.microsoft.com/office/powerpoint/2010/main" val="561050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0"/>
            <a:ext cx="6326069"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0"/>
            <a:ext cx="3863662" cy="6858000"/>
          </a:xfrm>
          <a:prstGeom prst="rect">
            <a:avLst/>
          </a:prstGeom>
        </p:spPr>
      </p:pic>
    </p:spTree>
    <p:extLst>
      <p:ext uri="{BB962C8B-B14F-4D97-AF65-F5344CB8AC3E}">
        <p14:creationId xmlns:p14="http://schemas.microsoft.com/office/powerpoint/2010/main" val="2041090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660" y="618068"/>
            <a:ext cx="9970246" cy="855132"/>
          </a:xfrm>
        </p:spPr>
        <p:txBody>
          <a:bodyPr/>
          <a:lstStyle/>
          <a:p>
            <a:r>
              <a:rPr lang="en-US" dirty="0"/>
              <a:t>import</a:t>
            </a:r>
            <a:r>
              <a:rPr lang="en-US" dirty="0"/>
              <a:t> </a:t>
            </a:r>
            <a:r>
              <a:rPr lang="en-US" dirty="0"/>
              <a:t>{</a:t>
            </a:r>
            <a:r>
              <a:rPr lang="en-US" dirty="0"/>
              <a:t> </a:t>
            </a:r>
            <a:r>
              <a:rPr lang="en-US" dirty="0" err="1"/>
              <a:t>createAction</a:t>
            </a:r>
            <a:r>
              <a:rPr lang="en-US" dirty="0"/>
              <a:t> </a:t>
            </a:r>
            <a:r>
              <a:rPr lang="en-US" dirty="0"/>
              <a:t>}</a:t>
            </a:r>
            <a:r>
              <a:rPr lang="en-US" dirty="0"/>
              <a:t> </a:t>
            </a:r>
            <a:r>
              <a:rPr lang="en-US" dirty="0"/>
              <a:t>from</a:t>
            </a:r>
            <a:r>
              <a:rPr lang="en-US" dirty="0"/>
              <a:t> </a:t>
            </a:r>
            <a:r>
              <a:rPr lang="en-US" dirty="0"/>
              <a:t>'redux-actions';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333" y="2476500"/>
            <a:ext cx="10058400" cy="4162517"/>
          </a:xfrm>
          <a:prstGeom prst="rect">
            <a:avLst/>
          </a:prstGeom>
        </p:spPr>
      </p:pic>
    </p:spTree>
    <p:extLst>
      <p:ext uri="{BB962C8B-B14F-4D97-AF65-F5344CB8AC3E}">
        <p14:creationId xmlns:p14="http://schemas.microsoft.com/office/powerpoint/2010/main" val="970268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133" y="728133"/>
            <a:ext cx="3674533" cy="1016000"/>
          </a:xfrm>
        </p:spPr>
        <p:txBody>
          <a:bodyPr/>
          <a:lstStyle/>
          <a:p>
            <a:r>
              <a:rPr lang="en-US"/>
              <a:t>Do I need actions creators?</a:t>
            </a:r>
          </a:p>
        </p:txBody>
      </p:sp>
      <p:sp>
        <p:nvSpPr>
          <p:cNvPr id="4" name="Text Placeholder 3"/>
          <p:cNvSpPr>
            <a:spLocks noGrp="1"/>
          </p:cNvSpPr>
          <p:nvPr>
            <p:ph type="body" sz="half" idx="2"/>
          </p:nvPr>
        </p:nvSpPr>
        <p:spPr>
          <a:xfrm>
            <a:off x="728133" y="1879600"/>
            <a:ext cx="4047067" cy="4145280"/>
          </a:xfrm>
        </p:spPr>
        <p:txBody>
          <a:bodyPr>
            <a:noAutofit/>
          </a:bodyPr>
          <a:lstStyle/>
          <a:p>
            <a:r>
              <a:rPr lang="en-US" sz="1800" dirty="0" smtClean="0"/>
              <a:t>NO</a:t>
            </a:r>
          </a:p>
          <a:p>
            <a:endParaRPr lang="en-US" sz="1800" dirty="0"/>
          </a:p>
          <a:p>
            <a:r>
              <a:rPr lang="en-US" sz="2000" b="1" dirty="0" smtClean="0"/>
              <a:t>But action creators allow for:</a:t>
            </a:r>
          </a:p>
          <a:p>
            <a:pPr marL="342900" indent="-342900">
              <a:buAutoNum type="arabicParenR"/>
            </a:pPr>
            <a:r>
              <a:rPr lang="en-US" sz="1800" dirty="0" smtClean="0"/>
              <a:t>Code reusability and DRY code</a:t>
            </a:r>
          </a:p>
          <a:p>
            <a:pPr marL="342900" indent="-342900">
              <a:buAutoNum type="arabicParenR"/>
            </a:pPr>
            <a:r>
              <a:rPr lang="en-US" sz="1800" dirty="0" smtClean="0"/>
              <a:t>Separation of concerns and easier debugging</a:t>
            </a:r>
          </a:p>
          <a:p>
            <a:pPr marL="342900" indent="-342900">
              <a:buAutoNum type="arabicParenR"/>
            </a:pPr>
            <a:r>
              <a:rPr lang="en-US" sz="1800" dirty="0" smtClean="0"/>
              <a:t>Documentation </a:t>
            </a:r>
          </a:p>
          <a:p>
            <a:pPr marL="342900" indent="-342900">
              <a:buAutoNum type="arabicParenR"/>
            </a:pPr>
            <a:r>
              <a:rPr lang="en-US" sz="1800" dirty="0" smtClean="0"/>
              <a:t>Encapsulation and consistency</a:t>
            </a:r>
            <a:endParaRPr lang="en-US" sz="18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84" t="-6561" r="-1684" b="20624"/>
          <a:stretch/>
        </p:blipFill>
        <p:spPr>
          <a:xfrm>
            <a:off x="5017604" y="1236133"/>
            <a:ext cx="7038929" cy="4656667"/>
          </a:xfrm>
          <a:prstGeom prst="rect">
            <a:avLst/>
          </a:prstGeom>
        </p:spPr>
      </p:pic>
    </p:spTree>
    <p:extLst>
      <p:ext uri="{BB962C8B-B14F-4D97-AF65-F5344CB8AC3E}">
        <p14:creationId xmlns:p14="http://schemas.microsoft.com/office/powerpoint/2010/main" val="1001432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867" y="0"/>
            <a:ext cx="4301067" cy="999067"/>
          </a:xfrm>
        </p:spPr>
        <p:txBody>
          <a:bodyPr/>
          <a:lstStyle/>
          <a:p>
            <a:r>
              <a:rPr lang="en-US" dirty="0" smtClean="0"/>
              <a:t>To dispatch an action:</a:t>
            </a:r>
            <a:endParaRPr lang="en-US" dirty="0"/>
          </a:p>
        </p:txBody>
      </p:sp>
      <p:sp>
        <p:nvSpPr>
          <p:cNvPr id="4" name="Text Placeholder 3"/>
          <p:cNvSpPr>
            <a:spLocks noGrp="1"/>
          </p:cNvSpPr>
          <p:nvPr>
            <p:ph type="body" sz="half" idx="2"/>
          </p:nvPr>
        </p:nvSpPr>
        <p:spPr>
          <a:xfrm>
            <a:off x="660400" y="1253066"/>
            <a:ext cx="4064000" cy="4771813"/>
          </a:xfrm>
        </p:spPr>
        <p:txBody>
          <a:bodyPr>
            <a:normAutofit/>
          </a:bodyPr>
          <a:lstStyle/>
          <a:p>
            <a:pPr marL="342900" indent="-342900">
              <a:buAutoNum type="arabicParenR"/>
            </a:pPr>
            <a:r>
              <a:rPr lang="en-US" sz="2000" dirty="0" smtClean="0"/>
              <a:t>Pass dispatch to props and create the action object inline (showed this already)</a:t>
            </a:r>
          </a:p>
          <a:p>
            <a:pPr marL="342900" indent="-342900">
              <a:buAutoNum type="arabicParenR"/>
            </a:pPr>
            <a:r>
              <a:rPr lang="en-US" sz="2000" dirty="0" smtClean="0"/>
              <a:t>Use an action creator function </a:t>
            </a:r>
          </a:p>
          <a:p>
            <a:pPr marL="342900" indent="-342900">
              <a:buAutoNum type="arabicParenR"/>
            </a:pPr>
            <a:r>
              <a:rPr lang="en-US" sz="2000" dirty="0" smtClean="0"/>
              <a:t>Directly pass results of action creator to dispatch </a:t>
            </a:r>
          </a:p>
          <a:p>
            <a:pPr marL="342900" indent="-342900">
              <a:buAutoNum type="arabicParenR"/>
            </a:pPr>
            <a:r>
              <a:rPr lang="en-US" sz="2000" dirty="0" smtClean="0"/>
              <a:t>Pre-bind your creator to automatically call dispatch using </a:t>
            </a:r>
            <a:r>
              <a:rPr lang="en-US" sz="2000" dirty="0" err="1" smtClean="0"/>
              <a:t>bindActionCreators</a:t>
            </a:r>
            <a:endParaRPr lang="en-US" sz="2000"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987" y="1253066"/>
            <a:ext cx="7097009" cy="206586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988" y="3638972"/>
            <a:ext cx="7097009" cy="2184399"/>
          </a:xfrm>
          <a:prstGeom prst="rect">
            <a:avLst/>
          </a:prstGeom>
        </p:spPr>
      </p:pic>
    </p:spTree>
    <p:extLst>
      <p:ext uri="{BB962C8B-B14F-4D97-AF65-F5344CB8AC3E}">
        <p14:creationId xmlns:p14="http://schemas.microsoft.com/office/powerpoint/2010/main" val="17222916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39621" y="960970"/>
            <a:ext cx="8761413" cy="706964"/>
          </a:xfrm>
        </p:spPr>
        <p:txBody>
          <a:bodyPr/>
          <a:lstStyle/>
          <a:p>
            <a:r>
              <a:rPr lang="en-US" dirty="0" smtClean="0"/>
              <a:t>Do I need actions creators?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831" y="2379132"/>
            <a:ext cx="5578140" cy="430953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874701"/>
            <a:ext cx="5851859" cy="3254635"/>
          </a:xfrm>
          <a:prstGeom prst="rect">
            <a:avLst/>
          </a:prstGeom>
        </p:spPr>
      </p:pic>
    </p:spTree>
    <p:extLst>
      <p:ext uri="{BB962C8B-B14F-4D97-AF65-F5344CB8AC3E}">
        <p14:creationId xmlns:p14="http://schemas.microsoft.com/office/powerpoint/2010/main" val="127608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9488" y="889002"/>
            <a:ext cx="4687045" cy="787398"/>
          </a:xfrm>
        </p:spPr>
        <p:txBody>
          <a:bodyPr/>
          <a:lstStyle/>
          <a:p>
            <a:r>
              <a:rPr lang="en-US" dirty="0" smtClean="0"/>
              <a:t>Which is best? </a:t>
            </a:r>
            <a:endParaRPr lang="en-US" dirty="0"/>
          </a:p>
        </p:txBody>
      </p:sp>
      <p:sp>
        <p:nvSpPr>
          <p:cNvPr id="3" name="TextBox 2"/>
          <p:cNvSpPr txBox="1"/>
          <p:nvPr/>
        </p:nvSpPr>
        <p:spPr>
          <a:xfrm>
            <a:off x="406400" y="2438400"/>
            <a:ext cx="11277600" cy="4401205"/>
          </a:xfrm>
          <a:prstGeom prst="rect">
            <a:avLst/>
          </a:prstGeom>
          <a:noFill/>
        </p:spPr>
        <p:txBody>
          <a:bodyPr wrap="square" rtlCol="0">
            <a:spAutoFit/>
          </a:bodyPr>
          <a:lstStyle/>
          <a:p>
            <a:pPr marL="285750" indent="-285750">
              <a:lnSpc>
                <a:spcPct val="200000"/>
              </a:lnSpc>
              <a:buFont typeface="Wingdings" charset="2"/>
              <a:buChar char="Ø"/>
            </a:pPr>
            <a:r>
              <a:rPr lang="en-US" sz="2000" dirty="0" smtClean="0"/>
              <a:t>To </a:t>
            </a:r>
            <a:r>
              <a:rPr lang="en-US" sz="2000" dirty="0"/>
              <a:t>me, the simplest and most idiomatic approach is to </a:t>
            </a:r>
            <a:r>
              <a:rPr lang="en-US" sz="2000" b="1" dirty="0"/>
              <a:t>always use pre-bound action creators</a:t>
            </a:r>
            <a:r>
              <a:rPr lang="en-US" sz="2000" dirty="0"/>
              <a:t> in your components. This removes the need for components to worry about </a:t>
            </a:r>
            <a:r>
              <a:rPr lang="en-US" sz="2000" dirty="0"/>
              <a:t>dispatch</a:t>
            </a:r>
            <a:r>
              <a:rPr lang="en-US" sz="2000" dirty="0"/>
              <a:t>, and makes them agnostic to Redux itself. </a:t>
            </a:r>
            <a:r>
              <a:rPr lang="en-US" sz="2000" dirty="0" smtClean="0"/>
              <a:t>(quote from Mark’s Dev Blog)</a:t>
            </a:r>
          </a:p>
          <a:p>
            <a:pPr marL="285750" indent="-285750">
              <a:lnSpc>
                <a:spcPct val="200000"/>
              </a:lnSpc>
              <a:buFont typeface="Wingdings" charset="2"/>
              <a:buChar char="Ø"/>
            </a:pPr>
            <a:r>
              <a:rPr lang="en-US" sz="2000" dirty="0" smtClean="0"/>
              <a:t>I also like to use ‘</a:t>
            </a:r>
            <a:r>
              <a:rPr lang="en-US" sz="2000" dirty="0" err="1" smtClean="0"/>
              <a:t>createAction</a:t>
            </a:r>
            <a:r>
              <a:rPr lang="en-US" sz="2000" dirty="0" smtClean="0"/>
              <a:t>’ (consistency, less error-prone) and the </a:t>
            </a:r>
            <a:r>
              <a:rPr lang="en-US" sz="2000" dirty="0" err="1" smtClean="0"/>
              <a:t>mapDispatchToProps</a:t>
            </a:r>
            <a:r>
              <a:rPr lang="en-US" sz="2000" dirty="0" smtClean="0"/>
              <a:t> utility function; it acts as documentation and clearly spells out developer intent.</a:t>
            </a:r>
          </a:p>
          <a:p>
            <a:endParaRPr lang="en-US" sz="2000" dirty="0"/>
          </a:p>
          <a:p>
            <a:endParaRPr lang="en-US" sz="2000" dirty="0"/>
          </a:p>
        </p:txBody>
      </p:sp>
    </p:spTree>
    <p:extLst>
      <p:ext uri="{BB962C8B-B14F-4D97-AF65-F5344CB8AC3E}">
        <p14:creationId xmlns:p14="http://schemas.microsoft.com/office/powerpoint/2010/main" val="6221331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 I’m Janine!</a:t>
            </a:r>
            <a:endParaRPr lang="en-US" dirty="0"/>
          </a:p>
        </p:txBody>
      </p:sp>
      <p:sp>
        <p:nvSpPr>
          <p:cNvPr id="3" name="Content Placeholder 2"/>
          <p:cNvSpPr>
            <a:spLocks noGrp="1"/>
          </p:cNvSpPr>
          <p:nvPr>
            <p:ph idx="1"/>
          </p:nvPr>
        </p:nvSpPr>
        <p:spPr>
          <a:xfrm>
            <a:off x="249383" y="2507671"/>
            <a:ext cx="6289961" cy="4114799"/>
          </a:xfrm>
        </p:spPr>
        <p:txBody>
          <a:bodyPr>
            <a:normAutofit/>
          </a:bodyPr>
          <a:lstStyle/>
          <a:p>
            <a:pPr defTabSz="914400">
              <a:lnSpc>
                <a:spcPct val="150000"/>
              </a:lnSpc>
              <a:spcBef>
                <a:spcPts val="0"/>
              </a:spcBef>
              <a:buClrTx/>
              <a:buSzTx/>
            </a:pPr>
            <a:r>
              <a:rPr lang="en-US" sz="2400" dirty="0" err="1" smtClean="0"/>
              <a:t>Tarheel</a:t>
            </a:r>
            <a:r>
              <a:rPr lang="en-US" sz="2400" dirty="0" smtClean="0"/>
              <a:t>, Software engineer at </a:t>
            </a:r>
            <a:r>
              <a:rPr lang="en-US" sz="2400" dirty="0" err="1" smtClean="0"/>
              <a:t>BitSight</a:t>
            </a:r>
            <a:r>
              <a:rPr lang="en-US" sz="2400" dirty="0" smtClean="0"/>
              <a:t> Technologies </a:t>
            </a:r>
            <a:r>
              <a:rPr lang="en-US" sz="2400" b="1" dirty="0" smtClean="0"/>
              <a:t>(We’re hiring!)</a:t>
            </a:r>
          </a:p>
          <a:p>
            <a:pPr defTabSz="914400">
              <a:lnSpc>
                <a:spcPct val="150000"/>
              </a:lnSpc>
              <a:spcBef>
                <a:spcPts val="0"/>
              </a:spcBef>
              <a:buClrTx/>
              <a:buSzTx/>
            </a:pPr>
            <a:r>
              <a:rPr lang="en-US" sz="2400" dirty="0" err="1" smtClean="0"/>
              <a:t>ReactJS</a:t>
            </a:r>
            <a:r>
              <a:rPr lang="en-US" sz="2400" dirty="0" smtClean="0"/>
              <a:t> enthusiast, front-end specialist</a:t>
            </a:r>
          </a:p>
          <a:p>
            <a:pPr defTabSz="914400">
              <a:lnSpc>
                <a:spcPct val="150000"/>
              </a:lnSpc>
              <a:spcBef>
                <a:spcPts val="0"/>
              </a:spcBef>
              <a:buClrTx/>
              <a:buSzTx/>
            </a:pPr>
            <a:r>
              <a:rPr lang="en-US" sz="2400" dirty="0" smtClean="0"/>
              <a:t>Golden Retriever mom to Mr. </a:t>
            </a:r>
            <a:r>
              <a:rPr lang="en-US" sz="2400" dirty="0"/>
              <a:t>Bingley </a:t>
            </a:r>
            <a:r>
              <a:rPr lang="en-US" sz="2400" b="1" dirty="0"/>
              <a:t>(@</a:t>
            </a:r>
            <a:r>
              <a:rPr lang="en-US" sz="2400" b="1" dirty="0" err="1" smtClean="0"/>
              <a:t>bingleythegoldennc</a:t>
            </a:r>
            <a:r>
              <a:rPr lang="en-US" sz="2400" b="1" dirty="0" smtClean="0"/>
              <a:t>)</a:t>
            </a:r>
          </a:p>
          <a:p>
            <a:pPr defTabSz="914400">
              <a:lnSpc>
                <a:spcPct val="150000"/>
              </a:lnSpc>
              <a:spcBef>
                <a:spcPts val="0"/>
              </a:spcBef>
              <a:buClrTx/>
              <a:buSzTx/>
            </a:pPr>
            <a:r>
              <a:rPr lang="en-US" sz="2400" dirty="0" smtClean="0"/>
              <a:t>Avid hiker, reader, and nerd</a:t>
            </a:r>
          </a:p>
          <a:p>
            <a:pPr defTabSz="914400">
              <a:lnSpc>
                <a:spcPct val="150000"/>
              </a:lnSpc>
              <a:spcBef>
                <a:spcPts val="0"/>
              </a:spcBef>
              <a:buClrTx/>
              <a:buSzTx/>
            </a:pPr>
            <a:r>
              <a:rPr lang="en-US" sz="2400" dirty="0" smtClean="0"/>
              <a:t>Contact: </a:t>
            </a:r>
            <a:r>
              <a:rPr lang="en-US" sz="2400" b="1" dirty="0" smtClean="0">
                <a:hlinkClick r:id="rId2"/>
              </a:rPr>
              <a:t>janine.love@bitsighttech.com</a:t>
            </a:r>
            <a:r>
              <a:rPr lang="en-US" sz="2400" b="1" dirty="0" smtClean="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745" y="2507671"/>
            <a:ext cx="5329379" cy="3997035"/>
          </a:xfrm>
          <a:prstGeom prst="rect">
            <a:avLst/>
          </a:prstGeom>
        </p:spPr>
      </p:pic>
    </p:spTree>
    <p:extLst>
      <p:ext uri="{BB962C8B-B14F-4D97-AF65-F5344CB8AC3E}">
        <p14:creationId xmlns:p14="http://schemas.microsoft.com/office/powerpoint/2010/main" val="21276855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205" y="1872827"/>
            <a:ext cx="2492061" cy="4423408"/>
          </a:xfrm>
          <a:prstGeom prst="rect">
            <a:avLst/>
          </a:prstGeom>
        </p:spPr>
      </p:pic>
      <p:pic>
        <p:nvPicPr>
          <p:cNvPr id="6" name="Content Placeholder 6"/>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5512061" y="1727201"/>
            <a:ext cx="5630074" cy="4222556"/>
          </a:xfrm>
          <a:prstGeom prst="rect">
            <a:avLst/>
          </a:prstGeom>
        </p:spPr>
      </p:pic>
      <p:sp>
        <p:nvSpPr>
          <p:cNvPr id="8" name="Title 7"/>
          <p:cNvSpPr>
            <a:spLocks noGrp="1"/>
          </p:cNvSpPr>
          <p:nvPr>
            <p:ph type="title"/>
          </p:nvPr>
        </p:nvSpPr>
        <p:spPr>
          <a:xfrm>
            <a:off x="513030" y="558801"/>
            <a:ext cx="4351866" cy="1049866"/>
          </a:xfrm>
        </p:spPr>
        <p:txBody>
          <a:bodyPr/>
          <a:lstStyle/>
          <a:p>
            <a:r>
              <a:rPr lang="en-US" sz="2800" dirty="0" smtClean="0"/>
              <a:t>We’ve dispatched an action; now what?</a:t>
            </a:r>
            <a:endParaRPr lang="en-US" sz="2800" dirty="0"/>
          </a:p>
        </p:txBody>
      </p:sp>
    </p:spTree>
    <p:extLst>
      <p:ext uri="{BB962C8B-B14F-4D97-AF65-F5344CB8AC3E}">
        <p14:creationId xmlns:p14="http://schemas.microsoft.com/office/powerpoint/2010/main" val="81687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289" y="584200"/>
            <a:ext cx="3992779" cy="1075265"/>
          </a:xfrm>
        </p:spPr>
        <p:txBody>
          <a:bodyPr/>
          <a:lstStyle/>
          <a:p>
            <a:r>
              <a:rPr lang="en-US" dirty="0" smtClean="0"/>
              <a:t>Reducers</a:t>
            </a:r>
            <a:endParaRPr lang="en-US" dirty="0"/>
          </a:p>
        </p:txBody>
      </p:sp>
      <p:sp>
        <p:nvSpPr>
          <p:cNvPr id="3" name="Content Placeholder 2"/>
          <p:cNvSpPr>
            <a:spLocks noGrp="1"/>
          </p:cNvSpPr>
          <p:nvPr>
            <p:ph idx="1"/>
          </p:nvPr>
        </p:nvSpPr>
        <p:spPr>
          <a:xfrm>
            <a:off x="562289" y="2552701"/>
            <a:ext cx="5703046" cy="3678766"/>
          </a:xfrm>
        </p:spPr>
        <p:txBody>
          <a:bodyPr>
            <a:normAutofit/>
          </a:bodyPr>
          <a:lstStyle/>
          <a:p>
            <a:pPr marL="0" indent="0">
              <a:buNone/>
            </a:pPr>
            <a:r>
              <a:rPr lang="en-US" sz="2800" b="1" dirty="0" smtClean="0"/>
              <a:t>From the Docs:</a:t>
            </a:r>
          </a:p>
          <a:p>
            <a:pPr marL="0" indent="0">
              <a:buNone/>
            </a:pPr>
            <a:r>
              <a:rPr lang="en-US" sz="2400" dirty="0" smtClean="0"/>
              <a:t>Actions describe </a:t>
            </a:r>
            <a:r>
              <a:rPr lang="en-US" sz="2400" dirty="0"/>
              <a:t>the fact that </a:t>
            </a:r>
            <a:r>
              <a:rPr lang="en-US" sz="2400" i="1" dirty="0"/>
              <a:t>something happened</a:t>
            </a:r>
            <a:r>
              <a:rPr lang="en-US" sz="2400" dirty="0"/>
              <a:t>, but don't specify how the application's state changes in response. This is the job of reducers.</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501" y="411678"/>
            <a:ext cx="3631731" cy="6446322"/>
          </a:xfrm>
          <a:prstGeom prst="rect">
            <a:avLst/>
          </a:prstGeom>
        </p:spPr>
      </p:pic>
    </p:spTree>
    <p:extLst>
      <p:ext uri="{BB962C8B-B14F-4D97-AF65-F5344CB8AC3E}">
        <p14:creationId xmlns:p14="http://schemas.microsoft.com/office/powerpoint/2010/main" val="13110883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State is just an object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63" y="2599266"/>
            <a:ext cx="10196938" cy="3114200"/>
          </a:xfrm>
          <a:prstGeom prst="rect">
            <a:avLst/>
          </a:prstGeom>
        </p:spPr>
      </p:pic>
    </p:spTree>
    <p:extLst>
      <p:ext uri="{BB962C8B-B14F-4D97-AF65-F5344CB8AC3E}">
        <p14:creationId xmlns:p14="http://schemas.microsoft.com/office/powerpoint/2010/main" val="16006810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Pure Functions</a:t>
            </a:r>
            <a:endParaRPr lang="en-US" dirty="0"/>
          </a:p>
        </p:txBody>
      </p:sp>
      <p:sp>
        <p:nvSpPr>
          <p:cNvPr id="3" name="Content Placeholder 2"/>
          <p:cNvSpPr>
            <a:spLocks noGrp="1"/>
          </p:cNvSpPr>
          <p:nvPr>
            <p:ph idx="1"/>
          </p:nvPr>
        </p:nvSpPr>
        <p:spPr>
          <a:xfrm>
            <a:off x="426820" y="2518833"/>
            <a:ext cx="11307980" cy="3763433"/>
          </a:xfrm>
        </p:spPr>
        <p:txBody>
          <a:bodyPr>
            <a:normAutofit/>
          </a:bodyPr>
          <a:lstStyle/>
          <a:p>
            <a:r>
              <a:rPr lang="en-US" sz="2400" dirty="0" smtClean="0"/>
              <a:t>Should not mutate their parameters </a:t>
            </a:r>
          </a:p>
          <a:p>
            <a:r>
              <a:rPr lang="en-US" sz="2400" dirty="0" smtClean="0"/>
              <a:t>Should not produce any side-effects</a:t>
            </a:r>
          </a:p>
          <a:p>
            <a:r>
              <a:rPr lang="en-US" sz="2400" dirty="0" smtClean="0"/>
              <a:t>Should be deterministic</a:t>
            </a:r>
          </a:p>
          <a:p>
            <a:r>
              <a:rPr lang="en-US" sz="2400" b="1" dirty="0"/>
              <a:t>Given the same arguments, it should calculate the next state and return it. No surprises. No side effects. No API calls. No mutations. Just a calculation.</a:t>
            </a:r>
            <a:endParaRPr lang="en-US" sz="2400" dirty="0"/>
          </a:p>
        </p:txBody>
      </p:sp>
    </p:spTree>
    <p:extLst>
      <p:ext uri="{BB962C8B-B14F-4D97-AF65-F5344CB8AC3E}">
        <p14:creationId xmlns:p14="http://schemas.microsoft.com/office/powerpoint/2010/main" val="9963439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Pure Function Example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200" y="2387600"/>
            <a:ext cx="5588000" cy="4203700"/>
          </a:xfrm>
          <a:prstGeom prst="rect">
            <a:avLst/>
          </a:prstGeom>
        </p:spPr>
      </p:pic>
    </p:spTree>
    <p:extLst>
      <p:ext uri="{BB962C8B-B14F-4D97-AF65-F5344CB8AC3E}">
        <p14:creationId xmlns:p14="http://schemas.microsoft.com/office/powerpoint/2010/main" val="1798977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Reducer Function</a:t>
            </a:r>
            <a:endParaRPr lang="en-US" dirty="0"/>
          </a:p>
        </p:txBody>
      </p:sp>
      <p:sp>
        <p:nvSpPr>
          <p:cNvPr id="3" name="Content Placeholder 2"/>
          <p:cNvSpPr>
            <a:spLocks noGrp="1"/>
          </p:cNvSpPr>
          <p:nvPr>
            <p:ph idx="1"/>
          </p:nvPr>
        </p:nvSpPr>
        <p:spPr>
          <a:xfrm>
            <a:off x="982133" y="2976034"/>
            <a:ext cx="9347200" cy="2747433"/>
          </a:xfrm>
        </p:spPr>
        <p:txBody>
          <a:bodyPr>
            <a:normAutofit/>
          </a:bodyPr>
          <a:lstStyle/>
          <a:p>
            <a:r>
              <a:rPr lang="en-US" sz="2800" dirty="0" smtClean="0"/>
              <a:t>A pure function</a:t>
            </a:r>
          </a:p>
          <a:p>
            <a:r>
              <a:rPr lang="en-US" sz="2800" dirty="0" smtClean="0"/>
              <a:t>Has a signature of (state, action) =&gt; state</a:t>
            </a:r>
          </a:p>
          <a:p>
            <a:r>
              <a:rPr lang="en-US" sz="2800" dirty="0" smtClean="0"/>
              <a:t>Should have an initial state</a:t>
            </a:r>
          </a:p>
          <a:p>
            <a:r>
              <a:rPr lang="en-US" sz="2800" dirty="0" smtClean="0"/>
              <a:t>Should return some state by default</a:t>
            </a:r>
          </a:p>
          <a:p>
            <a:endParaRPr lang="en-US" sz="2800" dirty="0"/>
          </a:p>
        </p:txBody>
      </p:sp>
    </p:spTree>
    <p:extLst>
      <p:ext uri="{BB962C8B-B14F-4D97-AF65-F5344CB8AC3E}">
        <p14:creationId xmlns:p14="http://schemas.microsoft.com/office/powerpoint/2010/main" val="17444239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406" y="694266"/>
            <a:ext cx="3709194" cy="965200"/>
          </a:xfrm>
        </p:spPr>
        <p:txBody>
          <a:bodyPr/>
          <a:lstStyle/>
          <a:p>
            <a:pPr algn="ctr"/>
            <a:r>
              <a:rPr lang="en-US" dirty="0"/>
              <a:t>Initial state/Normalizing state shape</a:t>
            </a:r>
          </a:p>
        </p:txBody>
      </p:sp>
      <p:sp>
        <p:nvSpPr>
          <p:cNvPr id="4" name="Text Placeholder 3"/>
          <p:cNvSpPr>
            <a:spLocks noGrp="1"/>
          </p:cNvSpPr>
          <p:nvPr>
            <p:ph type="body" sz="half" idx="2"/>
          </p:nvPr>
        </p:nvSpPr>
        <p:spPr>
          <a:xfrm>
            <a:off x="524138" y="2116667"/>
            <a:ext cx="4403461" cy="3522133"/>
          </a:xfrm>
        </p:spPr>
        <p:txBody>
          <a:bodyPr>
            <a:normAutofit/>
          </a:bodyPr>
          <a:lstStyle/>
          <a:p>
            <a:pPr marL="342900" indent="-342900">
              <a:lnSpc>
                <a:spcPct val="150000"/>
              </a:lnSpc>
              <a:buFont typeface="Wingdings" charset="2"/>
              <a:buChar char="Ø"/>
            </a:pPr>
            <a:r>
              <a:rPr lang="en-US" sz="2400" dirty="0" smtClean="0"/>
              <a:t>When </a:t>
            </a:r>
            <a:r>
              <a:rPr lang="en-US" sz="2400" dirty="0"/>
              <a:t>designing your state</a:t>
            </a:r>
            <a:r>
              <a:rPr lang="en-US" sz="2400" dirty="0" smtClean="0"/>
              <a:t>, </a:t>
            </a:r>
            <a:r>
              <a:rPr lang="en-US" sz="2400" dirty="0"/>
              <a:t>it should still reflect the relationships in a database</a:t>
            </a:r>
          </a:p>
          <a:p>
            <a:pPr marL="342900" indent="-342900">
              <a:lnSpc>
                <a:spcPct val="150000"/>
              </a:lnSpc>
              <a:buFont typeface="Wingdings" charset="2"/>
              <a:buChar char="Ø"/>
            </a:pP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300" y="-33867"/>
            <a:ext cx="5663140" cy="6858000"/>
          </a:xfrm>
          <a:prstGeom prst="rect">
            <a:avLst/>
          </a:prstGeom>
        </p:spPr>
      </p:pic>
    </p:spTree>
    <p:extLst>
      <p:ext uri="{BB962C8B-B14F-4D97-AF65-F5344CB8AC3E}">
        <p14:creationId xmlns:p14="http://schemas.microsoft.com/office/powerpoint/2010/main" val="6602263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state</a:t>
            </a:r>
            <a:endParaRPr lang="en-US" dirty="0"/>
          </a:p>
        </p:txBody>
      </p:sp>
      <p:sp>
        <p:nvSpPr>
          <p:cNvPr id="3" name="Content Placeholder 2"/>
          <p:cNvSpPr>
            <a:spLocks noGrp="1"/>
          </p:cNvSpPr>
          <p:nvPr>
            <p:ph idx="1"/>
          </p:nvPr>
        </p:nvSpPr>
        <p:spPr>
          <a:xfrm>
            <a:off x="359087" y="2332566"/>
            <a:ext cx="11595846" cy="1020234"/>
          </a:xfrm>
        </p:spPr>
        <p:txBody>
          <a:bodyPr>
            <a:noAutofit/>
          </a:bodyPr>
          <a:lstStyle/>
          <a:p>
            <a:pPr marL="0" indent="0">
              <a:buNone/>
            </a:pPr>
            <a:r>
              <a:rPr lang="en-US" sz="2800" b="1" dirty="0"/>
              <a:t>The basic concepts of normalizing data are:</a:t>
            </a:r>
          </a:p>
          <a:p>
            <a:r>
              <a:rPr lang="en-US" sz="2400" dirty="0"/>
              <a:t>Each type of data gets its own "table" in the state.</a:t>
            </a:r>
          </a:p>
          <a:p>
            <a:r>
              <a:rPr lang="en-US" sz="2400" dirty="0"/>
              <a:t>Each "data table" should store the individual items in an object, with the IDs of the items as keys and the items themselves as the values.</a:t>
            </a:r>
          </a:p>
          <a:p>
            <a:r>
              <a:rPr lang="en-US" sz="2400" dirty="0"/>
              <a:t>Any references to individual items should be done by storing the item's ID.</a:t>
            </a:r>
          </a:p>
          <a:p>
            <a:r>
              <a:rPr lang="en-US" sz="2400" dirty="0"/>
              <a:t>Arrays of IDs should be used to indicate ordering.</a:t>
            </a:r>
          </a:p>
        </p:txBody>
      </p:sp>
    </p:spTree>
    <p:extLst>
      <p:ext uri="{BB962C8B-B14F-4D97-AF65-F5344CB8AC3E}">
        <p14:creationId xmlns:p14="http://schemas.microsoft.com/office/powerpoint/2010/main" val="6323582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33" y="0"/>
            <a:ext cx="550333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749" y="2367491"/>
            <a:ext cx="6568252" cy="3694642"/>
          </a:xfrm>
          <a:prstGeom prst="rect">
            <a:avLst/>
          </a:prstGeom>
        </p:spPr>
      </p:pic>
      <p:sp>
        <p:nvSpPr>
          <p:cNvPr id="4" name="Title 1"/>
          <p:cNvSpPr txBox="1">
            <a:spLocks/>
          </p:cNvSpPr>
          <p:nvPr/>
        </p:nvSpPr>
        <p:spPr>
          <a:xfrm>
            <a:off x="4726281" y="317500"/>
            <a:ext cx="5350934" cy="749300"/>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chemeClr val="accent2"/>
                </a:solidFill>
              </a:rPr>
              <a:t>Improved State Design</a:t>
            </a:r>
            <a:endParaRPr lang="en-US" b="1" dirty="0">
              <a:solidFill>
                <a:schemeClr val="accent2"/>
              </a:solidFill>
            </a:endParaRPr>
          </a:p>
        </p:txBody>
      </p:sp>
    </p:spTree>
    <p:extLst>
      <p:ext uri="{BB962C8B-B14F-4D97-AF65-F5344CB8AC3E}">
        <p14:creationId xmlns:p14="http://schemas.microsoft.com/office/powerpoint/2010/main" val="9287134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533" y="541867"/>
            <a:ext cx="3911600" cy="685800"/>
          </a:xfrm>
        </p:spPr>
        <p:txBody>
          <a:bodyPr/>
          <a:lstStyle/>
          <a:p>
            <a:r>
              <a:rPr lang="en-US" dirty="0" smtClean="0"/>
              <a:t>Improved State Design</a:t>
            </a:r>
            <a:endParaRPr lang="en-US" dirty="0"/>
          </a:p>
        </p:txBody>
      </p:sp>
      <p:sp>
        <p:nvSpPr>
          <p:cNvPr id="4" name="Text Placeholder 3"/>
          <p:cNvSpPr>
            <a:spLocks noGrp="1"/>
          </p:cNvSpPr>
          <p:nvPr>
            <p:ph type="body" sz="half" idx="2"/>
          </p:nvPr>
        </p:nvSpPr>
        <p:spPr>
          <a:xfrm>
            <a:off x="507999" y="1464734"/>
            <a:ext cx="4385734" cy="4365412"/>
          </a:xfrm>
        </p:spPr>
        <p:txBody>
          <a:bodyPr>
            <a:noAutofit/>
          </a:bodyPr>
          <a:lstStyle/>
          <a:p>
            <a:pPr marL="285750" indent="-285750">
              <a:buFont typeface="Wingdings" charset="2"/>
              <a:buChar char="Ø"/>
            </a:pPr>
            <a:r>
              <a:rPr lang="en-US" sz="1800" dirty="0"/>
              <a:t>Because each item is only defined in one place, we don't have to try to make changes in multiple places if that item is updated.</a:t>
            </a:r>
          </a:p>
          <a:p>
            <a:pPr marL="285750" indent="-285750">
              <a:buFont typeface="Wingdings" charset="2"/>
              <a:buChar char="Ø"/>
            </a:pPr>
            <a:r>
              <a:rPr lang="en-US" sz="1800" dirty="0"/>
              <a:t>The reducer logic doesn't have to deal with deep levels of nesting, so it will probably be much simpler.</a:t>
            </a:r>
          </a:p>
          <a:p>
            <a:pPr marL="285750" indent="-285750">
              <a:buFont typeface="Wingdings" charset="2"/>
              <a:buChar char="Ø"/>
            </a:pPr>
            <a:r>
              <a:rPr lang="en-US" sz="1800" dirty="0"/>
              <a:t>The logic for retrieving or updating a given item is now fairly simple and consistent</a:t>
            </a:r>
            <a:r>
              <a:rPr lang="en-US" sz="1800" dirty="0" smtClean="0"/>
              <a:t>.</a:t>
            </a:r>
          </a:p>
          <a:p>
            <a:pPr marL="285750" indent="-285750">
              <a:buFont typeface="Wingdings" charset="2"/>
              <a:buChar char="Ø"/>
            </a:pPr>
            <a:r>
              <a:rPr lang="en-US" sz="1800" dirty="0"/>
              <a:t>Since each data type is separated, an update like changing the text of a comment would only require new copies of the "comments &gt; </a:t>
            </a:r>
            <a:r>
              <a:rPr lang="en-US" sz="1800" dirty="0" err="1"/>
              <a:t>byId</a:t>
            </a:r>
            <a:r>
              <a:rPr lang="en-US" sz="1800" dirty="0"/>
              <a:t> &gt; comment" portion of the tree.</a:t>
            </a: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734" y="0"/>
            <a:ext cx="5503333" cy="6858000"/>
          </a:xfrm>
          <a:prstGeom prst="rect">
            <a:avLst/>
          </a:prstGeom>
        </p:spPr>
      </p:pic>
    </p:spTree>
    <p:extLst>
      <p:ext uri="{BB962C8B-B14F-4D97-AF65-F5344CB8AC3E}">
        <p14:creationId xmlns:p14="http://schemas.microsoft.com/office/powerpoint/2010/main" val="987751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Presentation Objectives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579" y="2290233"/>
            <a:ext cx="6090355" cy="4567767"/>
          </a:xfrm>
          <a:prstGeom prst="rect">
            <a:avLst/>
          </a:prstGeom>
        </p:spPr>
      </p:pic>
    </p:spTree>
    <p:extLst>
      <p:ext uri="{BB962C8B-B14F-4D97-AF65-F5344CB8AC3E}">
        <p14:creationId xmlns:p14="http://schemas.microsoft.com/office/powerpoint/2010/main" val="13597475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a:xfrm>
            <a:off x="321734" y="2603500"/>
            <a:ext cx="11497734" cy="3390900"/>
          </a:xfrm>
        </p:spPr>
        <p:txBody>
          <a:bodyPr>
            <a:normAutofit/>
          </a:bodyPr>
          <a:lstStyle/>
          <a:p>
            <a:r>
              <a:rPr lang="en-US" sz="2400" dirty="0"/>
              <a:t>When a piece of </a:t>
            </a:r>
            <a:r>
              <a:rPr lang="en-US" sz="2400" dirty="0" smtClean="0"/>
              <a:t>data </a:t>
            </a:r>
            <a:r>
              <a:rPr lang="en-US" sz="2400" dirty="0"/>
              <a:t>is duplicated in several places, it becomes harder to make sure that it is updated appropriately.</a:t>
            </a:r>
          </a:p>
          <a:p>
            <a:r>
              <a:rPr lang="en-US" sz="2400" dirty="0"/>
              <a:t>Nested data means that the corresponding reducer logic has to be more nested and therefore more complex. In particular, trying to update a deeply nested field can become very ugly very fast.</a:t>
            </a:r>
          </a:p>
          <a:p>
            <a:r>
              <a:rPr lang="en-US" sz="2400" dirty="0"/>
              <a:t>A</a:t>
            </a:r>
            <a:r>
              <a:rPr lang="en-US" sz="2400" dirty="0" smtClean="0"/>
              <a:t>n </a:t>
            </a:r>
            <a:r>
              <a:rPr lang="en-US" sz="2400" dirty="0"/>
              <a:t>update to a deeply nested data object could force totally unrelated UI components to re-render even if the data they're displaying hasn't actually changed.</a:t>
            </a:r>
          </a:p>
          <a:p>
            <a:endParaRPr lang="en-US" sz="2400" dirty="0"/>
          </a:p>
        </p:txBody>
      </p:sp>
    </p:spTree>
    <p:extLst>
      <p:ext uri="{BB962C8B-B14F-4D97-AF65-F5344CB8AC3E}">
        <p14:creationId xmlns:p14="http://schemas.microsoft.com/office/powerpoint/2010/main" val="6163153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00" y="372532"/>
            <a:ext cx="3552512" cy="711200"/>
          </a:xfrm>
        </p:spPr>
        <p:txBody>
          <a:bodyPr/>
          <a:lstStyle/>
          <a:p>
            <a:r>
              <a:rPr lang="en-US" smtClean="0"/>
              <a:t>Bingley Store Example</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840" y="1777999"/>
            <a:ext cx="5111293" cy="30857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713" y="1303866"/>
            <a:ext cx="2844487" cy="5048964"/>
          </a:xfrm>
          <a:prstGeom prst="rect">
            <a:avLst/>
          </a:prstGeom>
        </p:spPr>
      </p:pic>
    </p:spTree>
    <p:extLst>
      <p:ext uri="{BB962C8B-B14F-4D97-AF65-F5344CB8AC3E}">
        <p14:creationId xmlns:p14="http://schemas.microsoft.com/office/powerpoint/2010/main" val="10861026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524934"/>
            <a:ext cx="4351867" cy="474134"/>
          </a:xfrm>
        </p:spPr>
        <p:txBody>
          <a:bodyPr/>
          <a:lstStyle/>
          <a:p>
            <a:r>
              <a:rPr lang="en-US" smtClean="0"/>
              <a:t>Back to Bingley State</a:t>
            </a:r>
            <a:endParaRPr lang="en-US"/>
          </a:p>
        </p:txBody>
      </p:sp>
      <p:sp>
        <p:nvSpPr>
          <p:cNvPr id="4" name="Text Placeholder 3"/>
          <p:cNvSpPr>
            <a:spLocks noGrp="1"/>
          </p:cNvSpPr>
          <p:nvPr>
            <p:ph type="body" sz="half" idx="2"/>
          </p:nvPr>
        </p:nvSpPr>
        <p:spPr>
          <a:xfrm>
            <a:off x="507999" y="1075267"/>
            <a:ext cx="4351867" cy="4919133"/>
          </a:xfrm>
        </p:spPr>
        <p:txBody>
          <a:bodyPr>
            <a:noAutofit/>
          </a:bodyPr>
          <a:lstStyle/>
          <a:p>
            <a:pPr marL="342900" indent="-342900">
              <a:buFont typeface="Wingdings" charset="2"/>
              <a:buChar char="Ø"/>
            </a:pPr>
            <a:r>
              <a:rPr lang="en-US" sz="2400" dirty="0" smtClean="0"/>
              <a:t>In the beginning my state is equal to my </a:t>
            </a:r>
            <a:r>
              <a:rPr lang="en-US" sz="2400" dirty="0" err="1" smtClean="0"/>
              <a:t>initialState</a:t>
            </a:r>
            <a:endParaRPr lang="en-US" sz="2400" dirty="0" smtClean="0"/>
          </a:p>
          <a:p>
            <a:pPr marL="342900" indent="-342900">
              <a:buFont typeface="Wingdings" charset="2"/>
              <a:buChar char="Ø"/>
            </a:pPr>
            <a:r>
              <a:rPr lang="en-US" sz="2400" dirty="0" smtClean="0"/>
              <a:t>If I emit an action that my reducer doesn’t recognize, my default state will return my previous state</a:t>
            </a:r>
          </a:p>
          <a:p>
            <a:pPr marL="342900" indent="-342900">
              <a:buFont typeface="Wingdings" charset="2"/>
              <a:buChar char="Ø"/>
            </a:pPr>
            <a:r>
              <a:rPr lang="en-US" sz="2400" dirty="0" smtClean="0"/>
              <a:t>I use the spread operator to avoid mutating my state (This could have been accomplished using </a:t>
            </a:r>
            <a:r>
              <a:rPr lang="en-US" sz="2400" dirty="0" err="1" smtClean="0"/>
              <a:t>Object.assign</a:t>
            </a:r>
            <a:r>
              <a:rPr lang="en-US" sz="2400" dirty="0" smtClean="0"/>
              <a:t>() as well)</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9534" y="0"/>
            <a:ext cx="6243851" cy="6858000"/>
          </a:xfrm>
          <a:prstGeom prst="rect">
            <a:avLst/>
          </a:prstGeom>
        </p:spPr>
      </p:pic>
    </p:spTree>
    <p:extLst>
      <p:ext uri="{BB962C8B-B14F-4D97-AF65-F5344CB8AC3E}">
        <p14:creationId xmlns:p14="http://schemas.microsoft.com/office/powerpoint/2010/main" val="2073292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8" y="237067"/>
            <a:ext cx="3962401" cy="1032933"/>
          </a:xfrm>
        </p:spPr>
        <p:txBody>
          <a:bodyPr/>
          <a:lstStyle/>
          <a:p>
            <a:r>
              <a:rPr lang="en-US" dirty="0" smtClean="0"/>
              <a:t>You should have some kind of initial state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0" y="465667"/>
            <a:ext cx="6781800" cy="60833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858" y="1686560"/>
            <a:ext cx="2492061" cy="4423408"/>
          </a:xfrm>
          <a:prstGeom prst="rect">
            <a:avLst/>
          </a:prstGeom>
        </p:spPr>
      </p:pic>
    </p:spTree>
    <p:extLst>
      <p:ext uri="{BB962C8B-B14F-4D97-AF65-F5344CB8AC3E}">
        <p14:creationId xmlns:p14="http://schemas.microsoft.com/office/powerpoint/2010/main" val="13814721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199" y="427566"/>
            <a:ext cx="3589867" cy="821267"/>
          </a:xfrm>
        </p:spPr>
        <p:txBody>
          <a:bodyPr/>
          <a:lstStyle/>
          <a:p>
            <a:r>
              <a:rPr lang="en-US" dirty="0" smtClean="0"/>
              <a:t>You should not mutate state upon update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733" y="1248833"/>
            <a:ext cx="6997700" cy="523663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433" y="1361016"/>
            <a:ext cx="2823812" cy="5012267"/>
          </a:xfrm>
          <a:prstGeom prst="rect">
            <a:avLst/>
          </a:prstGeom>
        </p:spPr>
      </p:pic>
    </p:spTree>
    <p:extLst>
      <p:ext uri="{BB962C8B-B14F-4D97-AF65-F5344CB8AC3E}">
        <p14:creationId xmlns:p14="http://schemas.microsoft.com/office/powerpoint/2010/main" val="11998144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98" y="355600"/>
            <a:ext cx="4368800" cy="795867"/>
          </a:xfrm>
        </p:spPr>
        <p:txBody>
          <a:bodyPr/>
          <a:lstStyle/>
          <a:p>
            <a:r>
              <a:rPr lang="en-US" dirty="0" smtClean="0"/>
              <a:t>You should have </a:t>
            </a:r>
            <a:r>
              <a:rPr lang="en-US" smtClean="0"/>
              <a:t>a default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400" y="1515533"/>
            <a:ext cx="7213600" cy="427566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117" y="1911351"/>
            <a:ext cx="4995333" cy="3746500"/>
          </a:xfrm>
          <a:prstGeom prst="rect">
            <a:avLst/>
          </a:prstGeom>
        </p:spPr>
      </p:pic>
    </p:spTree>
    <p:extLst>
      <p:ext uri="{BB962C8B-B14F-4D97-AF65-F5344CB8AC3E}">
        <p14:creationId xmlns:p14="http://schemas.microsoft.com/office/powerpoint/2010/main" val="18739804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reducers relate to my store?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2709332"/>
            <a:ext cx="7526110" cy="2675467"/>
          </a:xfrm>
          <a:prstGeom prst="rect">
            <a:avLst/>
          </a:prstGeom>
        </p:spPr>
      </p:pic>
    </p:spTree>
    <p:extLst>
      <p:ext uri="{BB962C8B-B14F-4D97-AF65-F5344CB8AC3E}">
        <p14:creationId xmlns:p14="http://schemas.microsoft.com/office/powerpoint/2010/main" val="1725637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I have more than 1 reducer?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2506133"/>
            <a:ext cx="8192246" cy="3318933"/>
          </a:xfrm>
          <a:prstGeom prst="rect">
            <a:avLst/>
          </a:prstGeom>
        </p:spPr>
      </p:pic>
    </p:spTree>
    <p:extLst>
      <p:ext uri="{BB962C8B-B14F-4D97-AF65-F5344CB8AC3E}">
        <p14:creationId xmlns:p14="http://schemas.microsoft.com/office/powerpoint/2010/main" val="4196833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077" y="753535"/>
            <a:ext cx="3129178" cy="838198"/>
          </a:xfrm>
        </p:spPr>
        <p:txBody>
          <a:bodyPr/>
          <a:lstStyle/>
          <a:p>
            <a:pPr algn="ctr"/>
            <a:r>
              <a:rPr lang="en-US" dirty="0" smtClean="0"/>
              <a:t>Just for fun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523067"/>
            <a:ext cx="7281333" cy="4095750"/>
          </a:xfrm>
          <a:prstGeom prst="rect">
            <a:avLst/>
          </a:prstGeom>
        </p:spPr>
      </p:pic>
    </p:spTree>
    <p:extLst>
      <p:ext uri="{BB962C8B-B14F-4D97-AF65-F5344CB8AC3E}">
        <p14:creationId xmlns:p14="http://schemas.microsoft.com/office/powerpoint/2010/main" val="20350047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0"/>
            <a:ext cx="7685172" cy="6858000"/>
          </a:xfrm>
          <a:prstGeom prst="rect">
            <a:avLst/>
          </a:prstGeom>
        </p:spPr>
      </p:pic>
    </p:spTree>
    <p:extLst>
      <p:ext uri="{BB962C8B-B14F-4D97-AF65-F5344CB8AC3E}">
        <p14:creationId xmlns:p14="http://schemas.microsoft.com/office/powerpoint/2010/main" val="293939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Redux?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27" y="2717716"/>
            <a:ext cx="5080000" cy="36703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266" y="2391834"/>
            <a:ext cx="6096000" cy="4322064"/>
          </a:xfrm>
          <a:prstGeom prst="rect">
            <a:avLst/>
          </a:prstGeom>
        </p:spPr>
      </p:pic>
    </p:spTree>
    <p:extLst>
      <p:ext uri="{BB962C8B-B14F-4D97-AF65-F5344CB8AC3E}">
        <p14:creationId xmlns:p14="http://schemas.microsoft.com/office/powerpoint/2010/main" val="13967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Provider</a:t>
            </a:r>
            <a:endParaRPr lang="en-US" dirty="0"/>
          </a:p>
        </p:txBody>
      </p:sp>
      <p:sp>
        <p:nvSpPr>
          <p:cNvPr id="3" name="Content Placeholder 2"/>
          <p:cNvSpPr>
            <a:spLocks noGrp="1"/>
          </p:cNvSpPr>
          <p:nvPr>
            <p:ph idx="1"/>
          </p:nvPr>
        </p:nvSpPr>
        <p:spPr>
          <a:xfrm>
            <a:off x="169333" y="2404533"/>
            <a:ext cx="6138333" cy="4013200"/>
          </a:xfrm>
        </p:spPr>
        <p:txBody>
          <a:bodyPr>
            <a:normAutofit/>
          </a:bodyPr>
          <a:lstStyle/>
          <a:p>
            <a:r>
              <a:rPr lang="en-US" sz="2400" dirty="0"/>
              <a:t>The Provider component: This is wrapped around the component tree. It makes it easy for the root component’s children to hook up to the store using connect</a:t>
            </a:r>
            <a:r>
              <a:rPr lang="en-US" sz="2400" dirty="0" smtClean="0"/>
              <a:t>() </a:t>
            </a:r>
            <a:r>
              <a:rPr lang="mr-IN" sz="2400" dirty="0" smtClean="0"/>
              <a:t>–</a:t>
            </a:r>
            <a:r>
              <a:rPr lang="en-US" sz="2400" dirty="0" smtClean="0"/>
              <a:t> which is considered the best way to access your store according to the docs</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0200" y="2544234"/>
            <a:ext cx="4610100" cy="3111500"/>
          </a:xfrm>
          <a:prstGeom prst="rect">
            <a:avLst/>
          </a:prstGeom>
        </p:spPr>
      </p:pic>
    </p:spTree>
    <p:extLst>
      <p:ext uri="{BB962C8B-B14F-4D97-AF65-F5344CB8AC3E}">
        <p14:creationId xmlns:p14="http://schemas.microsoft.com/office/powerpoint/2010/main" val="8781235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855136"/>
            <a:ext cx="8761413" cy="706964"/>
          </a:xfrm>
        </p:spPr>
        <p:txBody>
          <a:bodyPr/>
          <a:lstStyle/>
          <a:p>
            <a:r>
              <a:rPr lang="en-US" dirty="0" smtClean="0"/>
              <a:t>Ways to access your store</a:t>
            </a:r>
            <a:endParaRPr lang="en-US" dirty="0"/>
          </a:p>
        </p:txBody>
      </p:sp>
      <p:sp>
        <p:nvSpPr>
          <p:cNvPr id="3" name="Content Placeholder 2"/>
          <p:cNvSpPr>
            <a:spLocks noGrp="1"/>
          </p:cNvSpPr>
          <p:nvPr>
            <p:ph idx="1"/>
          </p:nvPr>
        </p:nvSpPr>
        <p:spPr>
          <a:xfrm>
            <a:off x="0" y="2591554"/>
            <a:ext cx="6045200" cy="3996266"/>
          </a:xfrm>
        </p:spPr>
        <p:txBody>
          <a:bodyPr>
            <a:normAutofit fontScale="92500" lnSpcReduction="20000"/>
          </a:bodyPr>
          <a:lstStyle/>
          <a:p>
            <a:pPr marL="0" indent="0">
              <a:buNone/>
            </a:pPr>
            <a:r>
              <a:rPr lang="en-US" sz="2800" b="1" dirty="0" smtClean="0"/>
              <a:t>The connect() function</a:t>
            </a:r>
          </a:p>
          <a:p>
            <a:r>
              <a:rPr lang="en-US" sz="2400" dirty="0"/>
              <a:t>This allows you to map state and action creators to your component, and have them passed in automatically as your store updates. Additionally, by default it will </a:t>
            </a:r>
            <a:r>
              <a:rPr lang="en-US" sz="2400" dirty="0" smtClean="0"/>
              <a:t>pass in</a:t>
            </a:r>
            <a:r>
              <a:rPr lang="en-US" sz="2400" dirty="0"/>
              <a:t> </a:t>
            </a:r>
            <a:r>
              <a:rPr lang="en-US" sz="2400" dirty="0"/>
              <a:t>dispatch</a:t>
            </a:r>
            <a:r>
              <a:rPr lang="en-US" sz="2400" dirty="0"/>
              <a:t> as </a:t>
            </a:r>
            <a:r>
              <a:rPr lang="en-US" sz="2400" dirty="0" err="1" smtClean="0"/>
              <a:t>this.props.dispatch</a:t>
            </a:r>
            <a:endParaRPr lang="en-US" sz="2400" dirty="0" smtClean="0"/>
          </a:p>
          <a:p>
            <a:r>
              <a:rPr lang="en-US" sz="2400" dirty="0"/>
              <a:t>connect(): This is a function provided by react-redux. If a component wants to get state updates, it wraps itself using connect(). Then the connect function will set up all the wiring for it, using the selector (more on this to come).</a:t>
            </a:r>
          </a:p>
          <a:p>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937" y="2633887"/>
            <a:ext cx="6172529" cy="3953933"/>
          </a:xfrm>
          <a:prstGeom prst="rect">
            <a:avLst/>
          </a:prstGeom>
        </p:spPr>
      </p:pic>
    </p:spTree>
    <p:extLst>
      <p:ext uri="{BB962C8B-B14F-4D97-AF65-F5344CB8AC3E}">
        <p14:creationId xmlns:p14="http://schemas.microsoft.com/office/powerpoint/2010/main" val="18177445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 Order Components (HOCs)</a:t>
            </a:r>
            <a:endParaRPr lang="en-US" dirty="0"/>
          </a:p>
        </p:txBody>
      </p:sp>
      <p:sp>
        <p:nvSpPr>
          <p:cNvPr id="3" name="Content Placeholder 2"/>
          <p:cNvSpPr>
            <a:spLocks noGrp="1"/>
          </p:cNvSpPr>
          <p:nvPr>
            <p:ph idx="1"/>
          </p:nvPr>
        </p:nvSpPr>
        <p:spPr/>
        <p:txBody>
          <a:bodyPr/>
          <a:lstStyle/>
          <a:p>
            <a:r>
              <a:rPr lang="en-US" dirty="0" smtClean="0"/>
              <a:t>Connect </a:t>
            </a:r>
            <a:r>
              <a:rPr lang="en-US" dirty="0"/>
              <a:t>actually creates a new component that wraps around your existing </a:t>
            </a:r>
            <a:r>
              <a:rPr lang="en-US" dirty="0" smtClean="0"/>
              <a:t>one</a:t>
            </a:r>
          </a:p>
          <a:p>
            <a:r>
              <a:rPr lang="en-US" dirty="0" smtClean="0"/>
              <a:t>For today’s intents and purposes, this just makes it so that the wrapping component can pass some additional props to the </a:t>
            </a:r>
            <a:r>
              <a:rPr lang="en-US" dirty="0" err="1" smtClean="0"/>
              <a:t>wrappee</a:t>
            </a:r>
            <a:endParaRPr lang="en-US" dirty="0" smtClean="0"/>
          </a:p>
          <a:p>
            <a:r>
              <a:rPr lang="en-US" dirty="0"/>
              <a:t>For more info: </a:t>
            </a:r>
            <a:r>
              <a:rPr lang="en-US" dirty="0">
                <a:hlinkClick r:id="rId2"/>
              </a:rPr>
              <a:t>https://medium.com/@</a:t>
            </a:r>
            <a:r>
              <a:rPr lang="en-US" dirty="0" smtClean="0">
                <a:hlinkClick r:id="rId2"/>
              </a:rPr>
              <a:t>dan_abramov/mixins-are-dead-long-live-higher-order-components-94a0d2f9e750</a:t>
            </a:r>
            <a:r>
              <a:rPr lang="en-US" dirty="0" smtClean="0"/>
              <a:t> </a:t>
            </a:r>
          </a:p>
          <a:p>
            <a:endParaRPr lang="en-US" dirty="0"/>
          </a:p>
        </p:txBody>
      </p:sp>
    </p:spTree>
    <p:extLst>
      <p:ext uri="{BB962C8B-B14F-4D97-AF65-F5344CB8AC3E}">
        <p14:creationId xmlns:p14="http://schemas.microsoft.com/office/powerpoint/2010/main" val="6604410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Redux?</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4140" y="2573866"/>
            <a:ext cx="7047427" cy="4028245"/>
          </a:xfrm>
          <a:prstGeom prst="rect">
            <a:avLst/>
          </a:prstGeom>
        </p:spPr>
      </p:pic>
      <p:sp>
        <p:nvSpPr>
          <p:cNvPr id="6" name="TextBox 5"/>
          <p:cNvSpPr txBox="1"/>
          <p:nvPr/>
        </p:nvSpPr>
        <p:spPr>
          <a:xfrm>
            <a:off x="474133" y="2573866"/>
            <a:ext cx="4639734" cy="2802177"/>
          </a:xfrm>
          <a:prstGeom prst="rect">
            <a:avLst/>
          </a:prstGeom>
          <a:noFill/>
        </p:spPr>
        <p:txBody>
          <a:bodyPr wrap="square" rtlCol="0">
            <a:spAutoFit/>
          </a:bodyPr>
          <a:lstStyle/>
          <a:p>
            <a:pPr marL="285750" indent="-285750">
              <a:lnSpc>
                <a:spcPct val="150000"/>
              </a:lnSpc>
              <a:buFont typeface="Wingdings" charset="2"/>
              <a:buChar char="Ø"/>
            </a:pPr>
            <a:r>
              <a:rPr lang="en-US" sz="2000" dirty="0"/>
              <a:t>React doesn't recommend direct component-to-component </a:t>
            </a:r>
            <a:r>
              <a:rPr lang="en-US" sz="2000" dirty="0" smtClean="0"/>
              <a:t>communication. </a:t>
            </a:r>
          </a:p>
          <a:p>
            <a:pPr marL="285750" indent="-285750">
              <a:lnSpc>
                <a:spcPct val="150000"/>
              </a:lnSpc>
              <a:buFont typeface="Wingdings" charset="2"/>
              <a:buChar char="Ø"/>
            </a:pPr>
            <a:r>
              <a:rPr lang="en-US" sz="2000" dirty="0" smtClean="0"/>
              <a:t>It's </a:t>
            </a:r>
            <a:r>
              <a:rPr lang="en-US" sz="2000" dirty="0"/>
              <a:t>considered poor </a:t>
            </a:r>
            <a:r>
              <a:rPr lang="en-US" sz="2000" dirty="0" smtClean="0"/>
              <a:t>practice because it’s </a:t>
            </a:r>
            <a:r>
              <a:rPr lang="en-US" sz="2000" dirty="0"/>
              <a:t>error prone and leads </a:t>
            </a:r>
            <a:r>
              <a:rPr lang="en-US" sz="2000" dirty="0" smtClean="0"/>
              <a:t>to spaghetti code.</a:t>
            </a:r>
            <a:endParaRPr lang="en-US" sz="2000" dirty="0"/>
          </a:p>
        </p:txBody>
      </p:sp>
    </p:spTree>
    <p:extLst>
      <p:ext uri="{BB962C8B-B14F-4D97-AF65-F5344CB8AC3E}">
        <p14:creationId xmlns:p14="http://schemas.microsoft.com/office/powerpoint/2010/main" val="12508915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a:xfrm>
            <a:off x="186267" y="2603500"/>
            <a:ext cx="11108265" cy="3416300"/>
          </a:xfrm>
        </p:spPr>
        <p:txBody>
          <a:bodyPr/>
          <a:lstStyle/>
          <a:p>
            <a:r>
              <a:rPr lang="en-US" dirty="0" smtClean="0"/>
              <a:t>In a big application, passing props down to a desired target can be literally impossible.</a:t>
            </a:r>
          </a:p>
          <a:p>
            <a:r>
              <a:rPr lang="en-US" dirty="0" smtClean="0"/>
              <a:t>Additionally, as touched on when talking about state design, giving components state that they don’t need can cause unnecessary </a:t>
            </a:r>
            <a:r>
              <a:rPr lang="en-US" dirty="0" err="1" smtClean="0"/>
              <a:t>rerendering</a:t>
            </a:r>
            <a:r>
              <a:rPr lang="en-US" dirty="0" smtClean="0"/>
              <a:t> and thus have performance implications.</a:t>
            </a:r>
          </a:p>
          <a:p>
            <a:r>
              <a:rPr lang="en-US" dirty="0" smtClean="0"/>
              <a:t>Redux makes debugging way easier</a:t>
            </a:r>
          </a:p>
          <a:p>
            <a:r>
              <a:rPr lang="en-US" dirty="0" smtClean="0"/>
              <a:t>Redux </a:t>
            </a:r>
            <a:r>
              <a:rPr lang="en-US" dirty="0"/>
              <a:t>makes </a:t>
            </a:r>
            <a:r>
              <a:rPr lang="en-US" i="1" dirty="0"/>
              <a:t>data flow</a:t>
            </a:r>
            <a:r>
              <a:rPr lang="en-US" dirty="0"/>
              <a:t> easier to reason </a:t>
            </a:r>
            <a:r>
              <a:rPr lang="en-US" dirty="0" smtClean="0"/>
              <a:t>about because the </a:t>
            </a:r>
            <a:r>
              <a:rPr lang="en-US" dirty="0"/>
              <a:t>component initiating the change is only concerned with dispatching the change to the store and doesn't have to worry about a list of other components that need the state change</a:t>
            </a:r>
            <a:r>
              <a:rPr lang="en-US" dirty="0" smtClean="0"/>
              <a:t>.</a:t>
            </a:r>
          </a:p>
          <a:p>
            <a:r>
              <a:rPr lang="en-US" dirty="0"/>
              <a:t> Redux resembles Flux, but how close are they?</a:t>
            </a:r>
            <a:endParaRPr lang="en-US" dirty="0"/>
          </a:p>
        </p:txBody>
      </p:sp>
    </p:spTree>
    <p:extLst>
      <p:ext uri="{BB962C8B-B14F-4D97-AF65-F5344CB8AC3E}">
        <p14:creationId xmlns:p14="http://schemas.microsoft.com/office/powerpoint/2010/main" val="6583936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Flux is a pattern, not a tool like Redux, so it's not something you can download. </a:t>
            </a:r>
            <a:endParaRPr lang="en-US" sz="2800" dirty="0"/>
          </a:p>
        </p:txBody>
      </p:sp>
      <p:sp>
        <p:nvSpPr>
          <p:cNvPr id="3" name="Content Placeholder 2"/>
          <p:cNvSpPr>
            <a:spLocks noGrp="1"/>
          </p:cNvSpPr>
          <p:nvPr>
            <p:ph idx="1"/>
          </p:nvPr>
        </p:nvSpPr>
        <p:spPr>
          <a:xfrm>
            <a:off x="795867" y="2573867"/>
            <a:ext cx="10075333" cy="3606799"/>
          </a:xfrm>
        </p:spPr>
        <p:txBody>
          <a:bodyPr>
            <a:normAutofit/>
          </a:bodyPr>
          <a:lstStyle/>
          <a:p>
            <a:r>
              <a:rPr lang="en-US" sz="2800" dirty="0"/>
              <a:t>There are plenty of guides out there that compare Redux to Flux. Most of them will conclude that Redux </a:t>
            </a:r>
            <a:r>
              <a:rPr lang="en-US" sz="2800" i="1" dirty="0"/>
              <a:t>is Flux</a:t>
            </a:r>
            <a:r>
              <a:rPr lang="en-US" sz="2800" dirty="0"/>
              <a:t> or </a:t>
            </a:r>
            <a:r>
              <a:rPr lang="en-US" sz="2800" i="1" dirty="0"/>
              <a:t>is Flux-like</a:t>
            </a:r>
            <a:r>
              <a:rPr lang="en-US" sz="2800" dirty="0"/>
              <a:t>, depending on how strict one defines the rules of Flux. Ultimately, it doesn't really matter. Facebook likes and supports Redux so much that </a:t>
            </a:r>
            <a:r>
              <a:rPr lang="en-US" sz="2800" dirty="0" smtClean="0"/>
              <a:t>they hired Dan Abramov. </a:t>
            </a:r>
            <a:endParaRPr lang="en-US" sz="2800" dirty="0"/>
          </a:p>
        </p:txBody>
      </p:sp>
    </p:spTree>
    <p:extLst>
      <p:ext uri="{BB962C8B-B14F-4D97-AF65-F5344CB8AC3E}">
        <p14:creationId xmlns:p14="http://schemas.microsoft.com/office/powerpoint/2010/main" val="6500229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Creators</a:t>
            </a:r>
            <a:endParaRPr lang="en-US" dirty="0"/>
          </a:p>
        </p:txBody>
      </p:sp>
      <p:sp>
        <p:nvSpPr>
          <p:cNvPr id="3" name="Content Placeholder 2"/>
          <p:cNvSpPr>
            <a:spLocks noGrp="1"/>
          </p:cNvSpPr>
          <p:nvPr>
            <p:ph idx="1"/>
          </p:nvPr>
        </p:nvSpPr>
        <p:spPr>
          <a:xfrm>
            <a:off x="892487" y="2675467"/>
            <a:ext cx="5178113" cy="4152900"/>
          </a:xfrm>
        </p:spPr>
        <p:txBody>
          <a:bodyPr>
            <a:normAutofit/>
          </a:bodyPr>
          <a:lstStyle/>
          <a:p>
            <a:r>
              <a:rPr lang="en-US" sz="2400" dirty="0" smtClean="0"/>
              <a:t>Both Redux and Flux have action creators</a:t>
            </a:r>
          </a:p>
          <a:p>
            <a:r>
              <a:rPr lang="en-US" sz="2400" dirty="0"/>
              <a:t>The action creator creates an action with a type and a payload</a:t>
            </a:r>
            <a:r>
              <a:rPr lang="en-US" sz="2400" dirty="0" smtClean="0"/>
              <a:t>.</a:t>
            </a:r>
          </a:p>
          <a:p>
            <a:r>
              <a:rPr lang="en-US" sz="2400" dirty="0"/>
              <a:t>The type will be one of the types that you have defined as actions in your system (usually a list of constants).</a:t>
            </a:r>
            <a:endParaRPr lang="en-US" sz="24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600" y="2440983"/>
            <a:ext cx="5020733" cy="4387384"/>
          </a:xfrm>
          <a:prstGeom prst="rect">
            <a:avLst/>
          </a:prstGeom>
        </p:spPr>
      </p:pic>
    </p:spTree>
    <p:extLst>
      <p:ext uri="{BB962C8B-B14F-4D97-AF65-F5344CB8AC3E}">
        <p14:creationId xmlns:p14="http://schemas.microsoft.com/office/powerpoint/2010/main" val="13957687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dispatcher </a:t>
            </a:r>
            <a:endParaRPr lang="en-US" dirty="0"/>
          </a:p>
        </p:txBody>
      </p:sp>
      <p:sp>
        <p:nvSpPr>
          <p:cNvPr id="3" name="Content Placeholder 2"/>
          <p:cNvSpPr>
            <a:spLocks noGrp="1"/>
          </p:cNvSpPr>
          <p:nvPr>
            <p:ph idx="1"/>
          </p:nvPr>
        </p:nvSpPr>
        <p:spPr>
          <a:xfrm>
            <a:off x="203201" y="2336801"/>
            <a:ext cx="6362700" cy="3853142"/>
          </a:xfrm>
        </p:spPr>
        <p:txBody>
          <a:bodyPr>
            <a:normAutofit lnSpcReduction="10000"/>
          </a:bodyPr>
          <a:lstStyle/>
          <a:p>
            <a:r>
              <a:rPr lang="en-US" sz="2400" dirty="0" smtClean="0"/>
              <a:t>In Flux, </a:t>
            </a:r>
            <a:r>
              <a:rPr lang="en-US" sz="2400" dirty="0"/>
              <a:t>t</a:t>
            </a:r>
            <a:r>
              <a:rPr lang="en-US" sz="2400" dirty="0" smtClean="0"/>
              <a:t>he </a:t>
            </a:r>
            <a:r>
              <a:rPr lang="en-US" sz="2400" dirty="0"/>
              <a:t>dispatcher is basically a big registry of callbacks. </a:t>
            </a:r>
            <a:r>
              <a:rPr lang="en-US" sz="2400" dirty="0" smtClean="0"/>
              <a:t>It </a:t>
            </a:r>
            <a:r>
              <a:rPr lang="en-US" sz="2400" dirty="0"/>
              <a:t>keeps a list of all of the stores that it needs to send actions </a:t>
            </a:r>
            <a:r>
              <a:rPr lang="en-US" sz="2400" dirty="0" smtClean="0"/>
              <a:t>to (there’s more than 1 store). </a:t>
            </a:r>
            <a:r>
              <a:rPr lang="en-US" sz="2400" dirty="0"/>
              <a:t>When an action comes in from the action creator, it will pass the action around to different stores</a:t>
            </a:r>
            <a:r>
              <a:rPr lang="en-US" sz="2400" dirty="0" smtClean="0"/>
              <a:t>.</a:t>
            </a:r>
          </a:p>
          <a:p>
            <a:r>
              <a:rPr lang="en-US" sz="2400" dirty="0"/>
              <a:t>Unlike Flux, action creators in Redux do not send the action to the dispatcher. Instead, they return a formatted action object.</a:t>
            </a:r>
            <a:endParaRPr lang="en-US" sz="24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900" y="2471269"/>
            <a:ext cx="4406900" cy="4386731"/>
          </a:xfrm>
          <a:prstGeom prst="rect">
            <a:avLst/>
          </a:prstGeom>
        </p:spPr>
      </p:pic>
    </p:spTree>
    <p:extLst>
      <p:ext uri="{BB962C8B-B14F-4D97-AF65-F5344CB8AC3E}">
        <p14:creationId xmlns:p14="http://schemas.microsoft.com/office/powerpoint/2010/main" val="13968360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store</a:t>
            </a:r>
            <a:endParaRPr lang="en-US" dirty="0"/>
          </a:p>
        </p:txBody>
      </p:sp>
      <p:sp>
        <p:nvSpPr>
          <p:cNvPr id="3" name="Content Placeholder 2"/>
          <p:cNvSpPr>
            <a:spLocks noGrp="1"/>
          </p:cNvSpPr>
          <p:nvPr>
            <p:ph idx="1"/>
          </p:nvPr>
        </p:nvSpPr>
        <p:spPr>
          <a:xfrm>
            <a:off x="308288" y="2366432"/>
            <a:ext cx="6663786" cy="4254501"/>
          </a:xfrm>
        </p:spPr>
        <p:txBody>
          <a:bodyPr>
            <a:normAutofit lnSpcReduction="10000"/>
          </a:bodyPr>
          <a:lstStyle/>
          <a:p>
            <a:r>
              <a:rPr lang="en-US" dirty="0"/>
              <a:t>I</a:t>
            </a:r>
            <a:r>
              <a:rPr lang="en-US" dirty="0" smtClean="0"/>
              <a:t>f </a:t>
            </a:r>
            <a:r>
              <a:rPr lang="en-US" dirty="0"/>
              <a:t>a store is registered with the dispatcher, all actions will be sent to it. </a:t>
            </a:r>
            <a:endParaRPr lang="en-US" dirty="0" smtClean="0"/>
          </a:p>
          <a:p>
            <a:r>
              <a:rPr lang="en-US" dirty="0" smtClean="0"/>
              <a:t>Inside </a:t>
            </a:r>
            <a:r>
              <a:rPr lang="en-US" dirty="0"/>
              <a:t>the store there’s usually a switch statement that looks </a:t>
            </a:r>
            <a:r>
              <a:rPr lang="en-US" dirty="0" smtClean="0"/>
              <a:t>at </a:t>
            </a:r>
            <a:r>
              <a:rPr lang="en-US" dirty="0"/>
              <a:t>the action type to decide whether or not this store cares about this </a:t>
            </a:r>
            <a:r>
              <a:rPr lang="en-US" dirty="0" smtClean="0"/>
              <a:t>action.</a:t>
            </a:r>
          </a:p>
          <a:p>
            <a:r>
              <a:rPr lang="en-US" dirty="0"/>
              <a:t>In Flux, you can have multiple stores. Each store has its own little fiefdom, and it is in total control</a:t>
            </a:r>
            <a:r>
              <a:rPr lang="en-US" dirty="0" smtClean="0"/>
              <a:t>. It </a:t>
            </a:r>
            <a:r>
              <a:rPr lang="en-US" dirty="0"/>
              <a:t>holds on to its little slice of state, and has all the logic for changing that little slice of state</a:t>
            </a:r>
            <a:r>
              <a:rPr lang="en-US" dirty="0" smtClean="0"/>
              <a:t>.</a:t>
            </a:r>
          </a:p>
          <a:p>
            <a:r>
              <a:rPr lang="en-US" dirty="0" smtClean="0"/>
              <a:t>In redux, you have only 1 store. </a:t>
            </a:r>
          </a:p>
          <a:p>
            <a:r>
              <a:rPr lang="en-US" dirty="0"/>
              <a:t>I</a:t>
            </a:r>
            <a:r>
              <a:rPr lang="en-US" dirty="0" smtClean="0"/>
              <a:t>t </a:t>
            </a:r>
            <a:r>
              <a:rPr lang="en-US" dirty="0"/>
              <a:t>takes care of holding on to the whole state tree. It then delegates the work of figuring out what state changes need to happen. The reducers, headed up by the root reducer, take on this task.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074" y="2387600"/>
            <a:ext cx="4982860" cy="4470400"/>
          </a:xfrm>
          <a:prstGeom prst="rect">
            <a:avLst/>
          </a:prstGeom>
        </p:spPr>
      </p:pic>
    </p:spTree>
    <p:extLst>
      <p:ext uri="{BB962C8B-B14F-4D97-AF65-F5344CB8AC3E}">
        <p14:creationId xmlns:p14="http://schemas.microsoft.com/office/powerpoint/2010/main" val="16201318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554" y="855134"/>
            <a:ext cx="8761413" cy="706964"/>
          </a:xfrm>
        </p:spPr>
        <p:txBody>
          <a:bodyPr/>
          <a:lstStyle/>
          <a:p>
            <a:r>
              <a:rPr lang="en-US" smtClean="0"/>
              <a:t>The controller view and the view (Flux)</a:t>
            </a:r>
            <a:endParaRPr lang="en-US" dirty="0"/>
          </a:p>
        </p:txBody>
      </p:sp>
      <p:sp>
        <p:nvSpPr>
          <p:cNvPr id="3" name="Content Placeholder 2"/>
          <p:cNvSpPr>
            <a:spLocks noGrp="1"/>
          </p:cNvSpPr>
          <p:nvPr>
            <p:ph idx="1"/>
          </p:nvPr>
        </p:nvSpPr>
        <p:spPr>
          <a:xfrm>
            <a:off x="321734" y="2959099"/>
            <a:ext cx="7391924" cy="3712635"/>
          </a:xfrm>
        </p:spPr>
        <p:txBody>
          <a:bodyPr>
            <a:normAutofit/>
          </a:bodyPr>
          <a:lstStyle/>
          <a:p>
            <a:r>
              <a:rPr lang="en-US" sz="2400" dirty="0"/>
              <a:t>The view is a presenter. </a:t>
            </a:r>
            <a:r>
              <a:rPr lang="en-US" sz="2400" dirty="0" smtClean="0"/>
              <a:t>As far as it’s concerned, it just receives data out of the sky and formats it into HTML.</a:t>
            </a:r>
          </a:p>
          <a:p>
            <a:r>
              <a:rPr lang="en-US" sz="2400" dirty="0"/>
              <a:t>The controller view is like a middle manager between the store and the view. The store tells it when the state has changed. It collects the new state and then passes the updated state along to all of the views under it.</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3658" y="2484964"/>
            <a:ext cx="3479276" cy="4373035"/>
          </a:xfrm>
          <a:prstGeom prst="rect">
            <a:avLst/>
          </a:prstGeom>
        </p:spPr>
      </p:pic>
    </p:spTree>
    <p:extLst>
      <p:ext uri="{BB962C8B-B14F-4D97-AF65-F5344CB8AC3E}">
        <p14:creationId xmlns:p14="http://schemas.microsoft.com/office/powerpoint/2010/main" val="1216887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Redux</a:t>
            </a:r>
            <a:endParaRPr lang="en-US" dirty="0"/>
          </a:p>
        </p:txBody>
      </p:sp>
      <p:sp>
        <p:nvSpPr>
          <p:cNvPr id="3" name="Content Placeholder 2"/>
          <p:cNvSpPr>
            <a:spLocks noGrp="1"/>
          </p:cNvSpPr>
          <p:nvPr>
            <p:ph idx="1"/>
          </p:nvPr>
        </p:nvSpPr>
        <p:spPr>
          <a:xfrm>
            <a:off x="321733" y="2201333"/>
            <a:ext cx="11192933" cy="4385733"/>
          </a:xfrm>
        </p:spPr>
        <p:txBody>
          <a:bodyPr/>
          <a:lstStyle/>
          <a:p>
            <a:pPr marL="0" indent="0">
              <a:buNone/>
            </a:pPr>
            <a:r>
              <a:rPr lang="en-US" sz="2800" b="1" dirty="0" smtClean="0"/>
              <a:t>From the docs:</a:t>
            </a:r>
          </a:p>
          <a:p>
            <a:r>
              <a:rPr lang="en-US" sz="2400" dirty="0" smtClean="0"/>
              <a:t>Redux </a:t>
            </a:r>
            <a:r>
              <a:rPr lang="en-US" sz="2400" dirty="0"/>
              <a:t>is a predictable state container for JavaScript apps</a:t>
            </a:r>
            <a:r>
              <a:rPr lang="en-US" sz="2400" dirty="0" smtClean="0"/>
              <a:t>.</a:t>
            </a:r>
            <a:endParaRPr lang="en-US" sz="2400" dirty="0"/>
          </a:p>
          <a:p>
            <a:r>
              <a:rPr lang="en-US" sz="2400" dirty="0"/>
              <a:t>It helps you write applications that behave consistently, run in different environments (client, server, and native), and are easy to test</a:t>
            </a:r>
            <a:r>
              <a:rPr lang="en-US" sz="2400" dirty="0" smtClean="0"/>
              <a:t>.</a:t>
            </a:r>
          </a:p>
          <a:p>
            <a:pPr marL="0" indent="0">
              <a:buNone/>
            </a:pPr>
            <a:endParaRPr lang="en-US" sz="2800" b="1" dirty="0"/>
          </a:p>
          <a:p>
            <a:pPr marL="0" indent="0">
              <a:buNone/>
            </a:pPr>
            <a:r>
              <a:rPr lang="en-US" sz="2800" b="1" dirty="0" smtClean="0"/>
              <a:t>In plain English: </a:t>
            </a:r>
          </a:p>
          <a:p>
            <a:r>
              <a:rPr lang="en-US" sz="2800" dirty="0" smtClean="0"/>
              <a:t>Redux helps you store and manipulate data on the frontend </a:t>
            </a:r>
          </a:p>
        </p:txBody>
      </p:sp>
    </p:spTree>
    <p:extLst>
      <p:ext uri="{BB962C8B-B14F-4D97-AF65-F5344CB8AC3E}">
        <p14:creationId xmlns:p14="http://schemas.microsoft.com/office/powerpoint/2010/main" val="948309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Reducers</a:t>
            </a:r>
            <a:endParaRPr lang="en-US" dirty="0"/>
          </a:p>
        </p:txBody>
      </p:sp>
      <p:sp>
        <p:nvSpPr>
          <p:cNvPr id="3" name="Content Placeholder 2"/>
          <p:cNvSpPr>
            <a:spLocks noGrp="1"/>
          </p:cNvSpPr>
          <p:nvPr>
            <p:ph idx="1"/>
          </p:nvPr>
        </p:nvSpPr>
        <p:spPr>
          <a:xfrm>
            <a:off x="270934" y="2506133"/>
            <a:ext cx="6790266" cy="4080933"/>
          </a:xfrm>
        </p:spPr>
        <p:txBody>
          <a:bodyPr>
            <a:normAutofit/>
          </a:bodyPr>
          <a:lstStyle/>
          <a:p>
            <a:pPr marL="0" indent="0">
              <a:buNone/>
            </a:pPr>
            <a:r>
              <a:rPr lang="en-US" sz="2800" dirty="0" smtClean="0"/>
              <a:t>“I </a:t>
            </a:r>
            <a:r>
              <a:rPr lang="en-US" sz="2800" dirty="0"/>
              <a:t>think of the reducers as a department of white-collar workers who are a little overzealous about photocopying. They don’t want to mess anything up, so they don’t change the state that has been passed in to them. Instead, they make a copy and make all their changes on the copy</a:t>
            </a:r>
            <a:r>
              <a:rPr lang="en-US" sz="2800" dirty="0" smtClean="0"/>
              <a:t>.”</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1200" y="2474629"/>
            <a:ext cx="4445000" cy="4383371"/>
          </a:xfrm>
          <a:prstGeom prst="rect">
            <a:avLst/>
          </a:prstGeom>
        </p:spPr>
      </p:pic>
    </p:spTree>
    <p:extLst>
      <p:ext uri="{BB962C8B-B14F-4D97-AF65-F5344CB8AC3E}">
        <p14:creationId xmlns:p14="http://schemas.microsoft.com/office/powerpoint/2010/main" val="16936815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Flux v. Redux</a:t>
            </a:r>
            <a:endParaRPr lang="en-US" dirty="0"/>
          </a:p>
        </p:txBody>
      </p:sp>
      <p:sp>
        <p:nvSpPr>
          <p:cNvPr id="3" name="Content Placeholder 2"/>
          <p:cNvSpPr>
            <a:spLocks noGrp="1"/>
          </p:cNvSpPr>
          <p:nvPr>
            <p:ph idx="1"/>
          </p:nvPr>
        </p:nvSpPr>
        <p:spPr/>
        <p:txBody>
          <a:bodyPr>
            <a:normAutofit/>
          </a:bodyPr>
          <a:lstStyle/>
          <a:p>
            <a:r>
              <a:rPr lang="en-US" sz="2400" dirty="0"/>
              <a:t>This is another difference between Flux and Redux. In Flux, the stores aren’t necessarily connected to each other and they have a flat structure. In Redux, the reducers are in a </a:t>
            </a:r>
            <a:r>
              <a:rPr lang="en-US" sz="2400" dirty="0" err="1"/>
              <a:t>heirarchy</a:t>
            </a:r>
            <a:r>
              <a:rPr lang="en-US" sz="2400" dirty="0"/>
              <a:t>. This hierarchy can have as many levels as needed, just like the component hierarchy.</a:t>
            </a:r>
            <a:endParaRPr lang="en-US" sz="2400" dirty="0"/>
          </a:p>
        </p:txBody>
      </p:sp>
    </p:spTree>
    <p:extLst>
      <p:ext uri="{BB962C8B-B14F-4D97-AF65-F5344CB8AC3E}">
        <p14:creationId xmlns:p14="http://schemas.microsoft.com/office/powerpoint/2010/main" val="785733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complex example: </a:t>
            </a:r>
            <a:r>
              <a:rPr lang="en-US" dirty="0" err="1" smtClean="0"/>
              <a:t>Todos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133" y="2379133"/>
            <a:ext cx="5334000" cy="4356100"/>
          </a:xfrm>
          <a:prstGeom prst="rect">
            <a:avLst/>
          </a:prstGeom>
        </p:spPr>
      </p:pic>
    </p:spTree>
    <p:extLst>
      <p:ext uri="{BB962C8B-B14F-4D97-AF65-F5344CB8AC3E}">
        <p14:creationId xmlns:p14="http://schemas.microsoft.com/office/powerpoint/2010/main" val="5840009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get a sense of the state: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167" y="2683933"/>
            <a:ext cx="6261100" cy="3136900"/>
          </a:xfrm>
          <a:prstGeom prst="rect">
            <a:avLst/>
          </a:prstGeom>
        </p:spPr>
      </p:pic>
    </p:spTree>
    <p:extLst>
      <p:ext uri="{BB962C8B-B14F-4D97-AF65-F5344CB8AC3E}">
        <p14:creationId xmlns:p14="http://schemas.microsoft.com/office/powerpoint/2010/main" val="1410908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CombineReducers</a:t>
            </a:r>
            <a:r>
              <a:rPr lang="en-US" dirty="0" smtClean="0"/>
              <a:t>(reducers)</a:t>
            </a:r>
            <a:endParaRPr lang="en-US" dirty="0"/>
          </a:p>
        </p:txBody>
      </p:sp>
      <p:sp>
        <p:nvSpPr>
          <p:cNvPr id="3" name="Content Placeholder 2"/>
          <p:cNvSpPr>
            <a:spLocks noGrp="1"/>
          </p:cNvSpPr>
          <p:nvPr>
            <p:ph idx="1"/>
          </p:nvPr>
        </p:nvSpPr>
        <p:spPr>
          <a:xfrm>
            <a:off x="406401" y="2540000"/>
            <a:ext cx="10837334" cy="3911599"/>
          </a:xfrm>
        </p:spPr>
        <p:txBody>
          <a:bodyPr>
            <a:normAutofit/>
          </a:bodyPr>
          <a:lstStyle/>
          <a:p>
            <a:r>
              <a:rPr lang="en-US" sz="2400" dirty="0"/>
              <a:t> turns an object whose values are different reducing functions into a single reducing function </a:t>
            </a:r>
            <a:endParaRPr lang="en-US" sz="2400" dirty="0" smtClean="0"/>
          </a:p>
          <a:p>
            <a:r>
              <a:rPr lang="en-US" sz="2400" dirty="0"/>
              <a:t>The resulting reducer calls every child reducer, and gathers their results into a single state object. </a:t>
            </a:r>
            <a:r>
              <a:rPr lang="en-US" sz="2400" b="1" dirty="0"/>
              <a:t>The shape of the state object matches the keys of the passed </a:t>
            </a:r>
            <a:r>
              <a:rPr lang="en-US" sz="2400" b="1" dirty="0" smtClean="0"/>
              <a:t>reducers.</a:t>
            </a:r>
          </a:p>
          <a:p>
            <a:r>
              <a:rPr lang="en-US" sz="2400" dirty="0"/>
              <a:t>You can control state key names by using different keys for the reducers in the passed object. For example, you may call </a:t>
            </a:r>
            <a:r>
              <a:rPr lang="en-US" sz="2400" b="1" i="1" dirty="0" err="1"/>
              <a:t>combineReducers</a:t>
            </a:r>
            <a:r>
              <a:rPr lang="en-US" sz="2400" b="1" i="1" dirty="0"/>
              <a:t>({ </a:t>
            </a:r>
            <a:r>
              <a:rPr lang="en-US" sz="2400" b="1" i="1" dirty="0" err="1"/>
              <a:t>todos</a:t>
            </a:r>
            <a:r>
              <a:rPr lang="en-US" sz="2400" b="1" i="1" dirty="0"/>
              <a:t>: </a:t>
            </a:r>
            <a:r>
              <a:rPr lang="en-US" sz="2400" b="1" i="1" dirty="0" err="1"/>
              <a:t>myTodosReducer</a:t>
            </a:r>
            <a:r>
              <a:rPr lang="en-US" sz="2400" b="1" i="1" dirty="0"/>
              <a:t>, counter: </a:t>
            </a:r>
            <a:r>
              <a:rPr lang="en-US" sz="2400" b="1" i="1" dirty="0" err="1"/>
              <a:t>myCounterReducer</a:t>
            </a:r>
            <a:r>
              <a:rPr lang="en-US" sz="2400" b="1" i="1" dirty="0"/>
              <a:t> })</a:t>
            </a:r>
            <a:r>
              <a:rPr lang="en-US" sz="2400" dirty="0"/>
              <a:t>for the state shape to be</a:t>
            </a:r>
            <a:r>
              <a:rPr lang="en-US" sz="2400" b="1" dirty="0"/>
              <a:t> </a:t>
            </a:r>
            <a:r>
              <a:rPr lang="en-US" sz="2400" b="1" dirty="0"/>
              <a:t>{ </a:t>
            </a:r>
            <a:r>
              <a:rPr lang="en-US" sz="2400" b="1" dirty="0" err="1"/>
              <a:t>todos</a:t>
            </a:r>
            <a:r>
              <a:rPr lang="en-US" sz="2400" b="1" dirty="0"/>
              <a:t>, counter }</a:t>
            </a:r>
            <a:r>
              <a:rPr lang="en-US" sz="2400" b="1" dirty="0"/>
              <a:t>.</a:t>
            </a:r>
            <a:endParaRPr lang="en-US" sz="2400" b="1" dirty="0"/>
          </a:p>
        </p:txBody>
      </p:sp>
    </p:spTree>
    <p:extLst>
      <p:ext uri="{BB962C8B-B14F-4D97-AF65-F5344CB8AC3E}">
        <p14:creationId xmlns:p14="http://schemas.microsoft.com/office/powerpoint/2010/main" val="11899510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1598" y="787400"/>
            <a:ext cx="2722779" cy="736599"/>
          </a:xfrm>
        </p:spPr>
        <p:txBody>
          <a:bodyPr/>
          <a:lstStyle/>
          <a:p>
            <a:r>
              <a:rPr lang="en-US" dirty="0" smtClean="0"/>
              <a:t>Reducers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4986"/>
            <a:ext cx="5812367" cy="59130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567" y="2596674"/>
            <a:ext cx="5848220" cy="2294466"/>
          </a:xfrm>
          <a:prstGeom prst="rect">
            <a:avLst/>
          </a:prstGeom>
        </p:spPr>
      </p:pic>
    </p:spTree>
    <p:extLst>
      <p:ext uri="{BB962C8B-B14F-4D97-AF65-F5344CB8AC3E}">
        <p14:creationId xmlns:p14="http://schemas.microsoft.com/office/powerpoint/2010/main" val="5069447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154" y="753533"/>
            <a:ext cx="3738779" cy="804333"/>
          </a:xfrm>
        </p:spPr>
        <p:txBody>
          <a:bodyPr/>
          <a:lstStyle/>
          <a:p>
            <a:r>
              <a:rPr lang="en-US" dirty="0" smtClean="0"/>
              <a:t>Actions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866" y="2370091"/>
            <a:ext cx="5554134" cy="4318575"/>
          </a:xfrm>
          <a:prstGeom prst="rect">
            <a:avLst/>
          </a:prstGeom>
        </p:spPr>
      </p:pic>
    </p:spTree>
    <p:extLst>
      <p:ext uri="{BB962C8B-B14F-4D97-AF65-F5344CB8AC3E}">
        <p14:creationId xmlns:p14="http://schemas.microsoft.com/office/powerpoint/2010/main" val="743155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687" y="838201"/>
            <a:ext cx="3501713" cy="804332"/>
          </a:xfrm>
        </p:spPr>
        <p:txBody>
          <a:bodyPr/>
          <a:lstStyle/>
          <a:p>
            <a:r>
              <a:rPr lang="en-US" dirty="0" smtClean="0"/>
              <a:t>Components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2370667"/>
            <a:ext cx="6972300" cy="4114800"/>
          </a:xfrm>
          <a:prstGeom prst="rect">
            <a:avLst/>
          </a:prstGeom>
        </p:spPr>
      </p:pic>
    </p:spTree>
    <p:extLst>
      <p:ext uri="{BB962C8B-B14F-4D97-AF65-F5344CB8AC3E}">
        <p14:creationId xmlns:p14="http://schemas.microsoft.com/office/powerpoint/2010/main" val="4137031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889" y="736600"/>
            <a:ext cx="3366246" cy="821265"/>
          </a:xfrm>
        </p:spPr>
        <p:txBody>
          <a:bodyPr/>
          <a:lstStyle/>
          <a:p>
            <a:r>
              <a:rPr lang="en-US" dirty="0" smtClean="0"/>
              <a:t>Containers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5660" y="289015"/>
            <a:ext cx="6345767" cy="6568985"/>
          </a:xfrm>
          <a:prstGeom prst="rect">
            <a:avLst/>
          </a:prstGeom>
        </p:spPr>
      </p:pic>
    </p:spTree>
    <p:extLst>
      <p:ext uri="{BB962C8B-B14F-4D97-AF65-F5344CB8AC3E}">
        <p14:creationId xmlns:p14="http://schemas.microsoft.com/office/powerpoint/2010/main" val="20280017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220" y="804335"/>
            <a:ext cx="3484779" cy="702732"/>
          </a:xfrm>
        </p:spPr>
        <p:txBody>
          <a:bodyPr/>
          <a:lstStyle/>
          <a:p>
            <a:r>
              <a:rPr lang="en-US" smtClean="0"/>
              <a:t>Components</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166" y="215900"/>
            <a:ext cx="6515100" cy="6642100"/>
          </a:xfrm>
          <a:prstGeom prst="rect">
            <a:avLst/>
          </a:prstGeom>
        </p:spPr>
      </p:pic>
    </p:spTree>
    <p:extLst>
      <p:ext uri="{BB962C8B-B14F-4D97-AF65-F5344CB8AC3E}">
        <p14:creationId xmlns:p14="http://schemas.microsoft.com/office/powerpoint/2010/main" val="15543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Redux is still pretty new!</a:t>
            </a:r>
            <a:endParaRPr lang="en-US" dirty="0"/>
          </a:p>
        </p:txBody>
      </p:sp>
      <p:sp>
        <p:nvSpPr>
          <p:cNvPr id="3" name="Content Placeholder 2"/>
          <p:cNvSpPr>
            <a:spLocks noGrp="1"/>
          </p:cNvSpPr>
          <p:nvPr>
            <p:ph idx="1"/>
          </p:nvPr>
        </p:nvSpPr>
        <p:spPr>
          <a:xfrm>
            <a:off x="1090708" y="2552700"/>
            <a:ext cx="10237692" cy="3416300"/>
          </a:xfrm>
        </p:spPr>
        <p:txBody>
          <a:bodyPr>
            <a:normAutofit/>
          </a:bodyPr>
          <a:lstStyle/>
          <a:p>
            <a:pPr>
              <a:lnSpc>
                <a:spcPct val="150000"/>
              </a:lnSpc>
            </a:pPr>
            <a:r>
              <a:rPr lang="en-US" sz="2400" dirty="0" smtClean="0"/>
              <a:t>Redux was created in 2015 by Dan </a:t>
            </a:r>
            <a:r>
              <a:rPr lang="en-US" sz="2400" dirty="0"/>
              <a:t>Abramov and Andrew </a:t>
            </a:r>
            <a:r>
              <a:rPr lang="en-US" sz="2400" dirty="0" smtClean="0"/>
              <a:t>Clark.</a:t>
            </a:r>
          </a:p>
          <a:p>
            <a:pPr>
              <a:lnSpc>
                <a:spcPct val="150000"/>
              </a:lnSpc>
            </a:pPr>
            <a:r>
              <a:rPr lang="en-US" sz="2400" dirty="0">
                <a:solidFill>
                  <a:schemeClr val="tx1"/>
                </a:solidFill>
              </a:rPr>
              <a:t>Redux is inspired by Facebook’s </a:t>
            </a:r>
            <a:r>
              <a:rPr lang="en-US" sz="2400" dirty="0" smtClean="0">
                <a:solidFill>
                  <a:schemeClr val="tx1"/>
                </a:solidFill>
              </a:rPr>
              <a:t>Flux (more on this later) </a:t>
            </a:r>
            <a:r>
              <a:rPr lang="en-US" sz="2400" dirty="0">
                <a:solidFill>
                  <a:schemeClr val="tx1"/>
                </a:solidFill>
              </a:rPr>
              <a:t>and influenced </a:t>
            </a:r>
            <a:r>
              <a:rPr lang="en-US" sz="2400" dirty="0" smtClean="0">
                <a:solidFill>
                  <a:schemeClr val="tx1"/>
                </a:solidFill>
              </a:rPr>
              <a:t>by the functional programming language</a:t>
            </a:r>
            <a:r>
              <a:rPr lang="en-US" sz="2400" dirty="0">
                <a:solidFill>
                  <a:schemeClr val="tx1"/>
                </a:solidFill>
              </a:rPr>
              <a:t> </a:t>
            </a:r>
            <a:r>
              <a:rPr lang="en-US" sz="2400" dirty="0" smtClean="0">
                <a:solidFill>
                  <a:schemeClr val="tx1"/>
                </a:solidFill>
              </a:rPr>
              <a:t>Elm.</a:t>
            </a:r>
          </a:p>
          <a:p>
            <a:pPr>
              <a:lnSpc>
                <a:spcPct val="150000"/>
              </a:lnSpc>
            </a:pPr>
            <a:r>
              <a:rPr lang="en-US" sz="2400" dirty="0" smtClean="0">
                <a:solidFill>
                  <a:schemeClr val="tx1"/>
                </a:solidFill>
              </a:rPr>
              <a:t>Redux is used with React primarily but not exclusively or mandatorily.</a:t>
            </a:r>
          </a:p>
        </p:txBody>
      </p:sp>
    </p:spTree>
    <p:extLst>
      <p:ext uri="{BB962C8B-B14F-4D97-AF65-F5344CB8AC3E}">
        <p14:creationId xmlns:p14="http://schemas.microsoft.com/office/powerpoint/2010/main" val="6490921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900" y="0"/>
            <a:ext cx="6726872"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624961" cy="6858000"/>
          </a:xfrm>
          <a:prstGeom prst="rect">
            <a:avLst/>
          </a:prstGeom>
        </p:spPr>
      </p:pic>
    </p:spTree>
    <p:extLst>
      <p:ext uri="{BB962C8B-B14F-4D97-AF65-F5344CB8AC3E}">
        <p14:creationId xmlns:p14="http://schemas.microsoft.com/office/powerpoint/2010/main" val="16947485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everyone everywhere need Redux?</a:t>
            </a:r>
            <a:endParaRPr lang="en-US" dirty="0"/>
          </a:p>
        </p:txBody>
      </p:sp>
      <p:sp>
        <p:nvSpPr>
          <p:cNvPr id="3" name="Content Placeholder 2"/>
          <p:cNvSpPr>
            <a:spLocks noGrp="1"/>
          </p:cNvSpPr>
          <p:nvPr>
            <p:ph idx="1"/>
          </p:nvPr>
        </p:nvSpPr>
        <p:spPr>
          <a:xfrm>
            <a:off x="372533" y="2269067"/>
            <a:ext cx="10871201" cy="4165601"/>
          </a:xfrm>
        </p:spPr>
        <p:txBody>
          <a:bodyPr>
            <a:normAutofit lnSpcReduction="10000"/>
          </a:bodyPr>
          <a:lstStyle/>
          <a:p>
            <a:r>
              <a:rPr lang="en-US" dirty="0" smtClean="0"/>
              <a:t>‘You might not need Redux’ </a:t>
            </a:r>
            <a:r>
              <a:rPr lang="mr-IN" dirty="0" smtClean="0"/>
              <a:t>–</a:t>
            </a:r>
            <a:r>
              <a:rPr lang="en-US" dirty="0" smtClean="0"/>
              <a:t> Dan Abramov</a:t>
            </a:r>
          </a:p>
          <a:p>
            <a:r>
              <a:rPr lang="en-US" dirty="0"/>
              <a:t>People often choose Redux before they need it. “What if our app doesn’t scale without it?” Later, developers frown at the indirection Redux introduced to their code. “Why do I have to touch three files to get a simple feature working?” Why indeed</a:t>
            </a:r>
            <a:r>
              <a:rPr lang="en-US" dirty="0" smtClean="0"/>
              <a:t>!</a:t>
            </a:r>
          </a:p>
          <a:p>
            <a:r>
              <a:rPr lang="en-US" dirty="0"/>
              <a:t>Redux offers a tradeoff. It asks you to:</a:t>
            </a:r>
          </a:p>
          <a:p>
            <a:r>
              <a:rPr lang="en-US" dirty="0"/>
              <a:t>Describe application state as plain objects and arrays.</a:t>
            </a:r>
          </a:p>
          <a:p>
            <a:r>
              <a:rPr lang="en-US" dirty="0"/>
              <a:t>Describe changes in the system as plain objects.</a:t>
            </a:r>
          </a:p>
          <a:p>
            <a:r>
              <a:rPr lang="en-US" dirty="0"/>
              <a:t>Describe the logic for handling changes as pure functions.</a:t>
            </a:r>
          </a:p>
          <a:p>
            <a:r>
              <a:rPr lang="en-US" dirty="0"/>
              <a:t>None of these limitations are required to build an app, with or without React. In fact these are pretty strong constraints, and you should think carefully before adopting them even in parts of your app.</a:t>
            </a:r>
          </a:p>
          <a:p>
            <a:r>
              <a:rPr lang="en-US" dirty="0"/>
              <a:t>Do you have good reasons for doing so?</a:t>
            </a:r>
          </a:p>
          <a:p>
            <a:endParaRPr lang="en-US" dirty="0" smtClean="0"/>
          </a:p>
        </p:txBody>
      </p:sp>
    </p:spTree>
    <p:extLst>
      <p:ext uri="{BB962C8B-B14F-4D97-AF65-F5344CB8AC3E}">
        <p14:creationId xmlns:p14="http://schemas.microsoft.com/office/powerpoint/2010/main" val="19223760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0" y="364067"/>
            <a:ext cx="8255000" cy="6197600"/>
          </a:xfrm>
          <a:prstGeom prst="rect">
            <a:avLst/>
          </a:prstGeom>
        </p:spPr>
      </p:pic>
    </p:spTree>
    <p:extLst>
      <p:ext uri="{BB962C8B-B14F-4D97-AF65-F5344CB8AC3E}">
        <p14:creationId xmlns:p14="http://schemas.microsoft.com/office/powerpoint/2010/main" val="13031247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Middleware</a:t>
            </a:r>
            <a:endParaRPr lang="en-US" dirty="0"/>
          </a:p>
        </p:txBody>
      </p:sp>
      <p:sp>
        <p:nvSpPr>
          <p:cNvPr id="3" name="Content Placeholder 2"/>
          <p:cNvSpPr>
            <a:spLocks noGrp="1"/>
          </p:cNvSpPr>
          <p:nvPr>
            <p:ph idx="1"/>
          </p:nvPr>
        </p:nvSpPr>
        <p:spPr>
          <a:xfrm>
            <a:off x="440267" y="2349500"/>
            <a:ext cx="11311465" cy="3390900"/>
          </a:xfrm>
        </p:spPr>
        <p:txBody>
          <a:bodyPr/>
          <a:lstStyle/>
          <a:p>
            <a:pPr marL="0" indent="0">
              <a:buNone/>
            </a:pPr>
            <a:r>
              <a:rPr lang="en-US" sz="3200" b="1" dirty="0" smtClean="0"/>
              <a:t>From the docs:</a:t>
            </a:r>
          </a:p>
          <a:p>
            <a:r>
              <a:rPr lang="en-US" sz="2400" dirty="0" smtClean="0"/>
              <a:t>Middleware </a:t>
            </a:r>
            <a:r>
              <a:rPr lang="en-US" sz="2400" dirty="0"/>
              <a:t>is not baked into </a:t>
            </a:r>
            <a:r>
              <a:rPr lang="en-US" sz="2400" dirty="0">
                <a:hlinkClick r:id="rId2"/>
              </a:rPr>
              <a:t>createStore</a:t>
            </a:r>
            <a:r>
              <a:rPr lang="en-US" sz="2400" dirty="0"/>
              <a:t> and is not a fundamental part of the Redux architecture, but we consider it useful enough to be supported right in the core</a:t>
            </a:r>
            <a:r>
              <a:rPr lang="en-US" sz="2400" dirty="0" smtClean="0"/>
              <a:t>.</a:t>
            </a:r>
          </a:p>
          <a:p>
            <a:r>
              <a:rPr lang="en-US" sz="2400" dirty="0" smtClean="0"/>
              <a:t> </a:t>
            </a:r>
            <a:r>
              <a:rPr lang="en-US" sz="2400" dirty="0"/>
              <a:t>This way, there is a single standard way to extend </a:t>
            </a:r>
            <a:r>
              <a:rPr lang="en-US" sz="2400" dirty="0">
                <a:hlinkClick r:id="rId3"/>
              </a:rPr>
              <a:t>dispatch</a:t>
            </a:r>
            <a:r>
              <a:rPr lang="en-US" sz="2400" dirty="0"/>
              <a:t> in the ecosystem, and different middleware may compete in expressiveness and utility.</a:t>
            </a:r>
            <a:endParaRPr lang="en-US" sz="2400" dirty="0"/>
          </a:p>
        </p:txBody>
      </p:sp>
    </p:spTree>
    <p:extLst>
      <p:ext uri="{BB962C8B-B14F-4D97-AF65-F5344CB8AC3E}">
        <p14:creationId xmlns:p14="http://schemas.microsoft.com/office/powerpoint/2010/main" val="20267111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Sagas/</a:t>
            </a:r>
            <a:r>
              <a:rPr lang="en-US" dirty="0" err="1" smtClean="0"/>
              <a:t>Thunks</a:t>
            </a:r>
            <a:r>
              <a:rPr lang="en-US" dirty="0" smtClean="0"/>
              <a:t>/Middleware</a:t>
            </a:r>
            <a:endParaRPr lang="en-US" dirty="0"/>
          </a:p>
        </p:txBody>
      </p:sp>
      <p:sp>
        <p:nvSpPr>
          <p:cNvPr id="3" name="Content Placeholder 2"/>
          <p:cNvSpPr>
            <a:spLocks noGrp="1"/>
          </p:cNvSpPr>
          <p:nvPr>
            <p:ph idx="1"/>
          </p:nvPr>
        </p:nvSpPr>
        <p:spPr/>
        <p:txBody>
          <a:bodyPr>
            <a:normAutofit/>
          </a:bodyPr>
          <a:lstStyle/>
          <a:p>
            <a:r>
              <a:rPr lang="en-US" sz="2800" i="1" dirty="0"/>
              <a:t>redux-saga is a library that aims to make side effects (i.e. asynchronous things like data fetching and impure things like accessing the browser cache) in React/Redux applications easier and better.</a:t>
            </a:r>
            <a:endParaRPr lang="en-US" sz="2800" dirty="0"/>
          </a:p>
        </p:txBody>
      </p:sp>
    </p:spTree>
    <p:extLst>
      <p:ext uri="{BB962C8B-B14F-4D97-AF65-F5344CB8AC3E}">
        <p14:creationId xmlns:p14="http://schemas.microsoft.com/office/powerpoint/2010/main" val="12233839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Suppose you want to fetch some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2895600"/>
            <a:ext cx="8013700" cy="2692400"/>
          </a:xfrm>
          <a:prstGeom prst="rect">
            <a:avLst/>
          </a:prstGeom>
        </p:spPr>
      </p:pic>
    </p:spTree>
    <p:extLst>
      <p:ext uri="{BB962C8B-B14F-4D97-AF65-F5344CB8AC3E}">
        <p14:creationId xmlns:p14="http://schemas.microsoft.com/office/powerpoint/2010/main" val="5766197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67" y="863600"/>
            <a:ext cx="11446933" cy="660400"/>
          </a:xfrm>
        </p:spPr>
        <p:txBody>
          <a:bodyPr>
            <a:noAutofit/>
          </a:bodyPr>
          <a:lstStyle/>
          <a:p>
            <a:r>
              <a:rPr lang="en-US" sz="2400" dirty="0">
                <a:solidFill>
                  <a:schemeClr val="bg1"/>
                </a:solidFill>
              </a:rPr>
              <a:t> We'll create a Saga that watches for all </a:t>
            </a:r>
            <a:r>
              <a:rPr lang="en-US" sz="2400" dirty="0">
                <a:solidFill>
                  <a:schemeClr val="bg1"/>
                </a:solidFill>
              </a:rPr>
              <a:t>USER_FETCH_REQUESTED</a:t>
            </a:r>
            <a:r>
              <a:rPr lang="en-US" sz="2400" dirty="0">
                <a:solidFill>
                  <a:schemeClr val="bg1"/>
                </a:solidFill>
              </a:rPr>
              <a:t> actions and triggers an API call to fetch the user </a:t>
            </a:r>
            <a:r>
              <a:rPr lang="en-US" sz="2400" dirty="0" smtClean="0">
                <a:solidFill>
                  <a:schemeClr val="bg1"/>
                </a:solidFill>
              </a:rPr>
              <a:t>data.</a:t>
            </a:r>
            <a:endParaRPr lang="en-US" sz="24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7" y="3162298"/>
            <a:ext cx="6155084" cy="26585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691" y="2933701"/>
            <a:ext cx="6006309" cy="3462865"/>
          </a:xfrm>
          <a:prstGeom prst="rect">
            <a:avLst/>
          </a:prstGeom>
        </p:spPr>
      </p:pic>
    </p:spTree>
    <p:extLst>
      <p:ext uri="{BB962C8B-B14F-4D97-AF65-F5344CB8AC3E}">
        <p14:creationId xmlns:p14="http://schemas.microsoft.com/office/powerpoint/2010/main" val="10126649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Kicking off the Request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933" y="2351818"/>
            <a:ext cx="7713134" cy="4446914"/>
          </a:xfrm>
          <a:prstGeom prst="rect">
            <a:avLst/>
          </a:prstGeom>
        </p:spPr>
      </p:pic>
    </p:spTree>
    <p:extLst>
      <p:ext uri="{BB962C8B-B14F-4D97-AF65-F5344CB8AC3E}">
        <p14:creationId xmlns:p14="http://schemas.microsoft.com/office/powerpoint/2010/main" val="6006065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954" y="668867"/>
            <a:ext cx="10579846" cy="770465"/>
          </a:xfrm>
        </p:spPr>
        <p:txBody>
          <a:bodyPr/>
          <a:lstStyle/>
          <a:p>
            <a:r>
              <a:rPr lang="en-US"/>
              <a:t>To run our Saga, we'll have to connect it to the Redux Store using the </a:t>
            </a:r>
            <a:r>
              <a:rPr lang="en-US"/>
              <a:t>redux-saga</a:t>
            </a:r>
            <a:r>
              <a:rPr lang="en-US"/>
              <a:t> middleware.</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2156466"/>
            <a:ext cx="5477934" cy="4701534"/>
          </a:xfrm>
          <a:prstGeom prst="rect">
            <a:avLst/>
          </a:prstGeom>
        </p:spPr>
      </p:pic>
    </p:spTree>
    <p:extLst>
      <p:ext uri="{BB962C8B-B14F-4D97-AF65-F5344CB8AC3E}">
        <p14:creationId xmlns:p14="http://schemas.microsoft.com/office/powerpoint/2010/main" val="12678668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021" y="702734"/>
            <a:ext cx="9525746" cy="1176866"/>
          </a:xfrm>
        </p:spPr>
        <p:txBody>
          <a:bodyPr/>
          <a:lstStyle/>
          <a:p>
            <a:r>
              <a:rPr lang="en-US" dirty="0" smtClean="0"/>
              <a:t>Another example: Create </a:t>
            </a:r>
            <a:r>
              <a:rPr lang="en-US" dirty="0"/>
              <a:t>our saga generator and register </a:t>
            </a:r>
            <a:r>
              <a:rPr lang="en-US" dirty="0" smtClean="0"/>
              <a:t>the Sagas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3031067"/>
            <a:ext cx="9271000" cy="2286000"/>
          </a:xfrm>
          <a:prstGeom prst="rect">
            <a:avLst/>
          </a:prstGeom>
        </p:spPr>
      </p:pic>
    </p:spTree>
    <p:extLst>
      <p:ext uri="{BB962C8B-B14F-4D97-AF65-F5344CB8AC3E}">
        <p14:creationId xmlns:p14="http://schemas.microsoft.com/office/powerpoint/2010/main" val="7928318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954" y="635002"/>
            <a:ext cx="3891179" cy="575732"/>
          </a:xfrm>
        </p:spPr>
        <p:txBody>
          <a:bodyPr/>
          <a:lstStyle/>
          <a:p>
            <a:r>
              <a:rPr lang="en-US" dirty="0" err="1" smtClean="0"/>
              <a:t>BingleyStore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470149"/>
            <a:ext cx="4064000" cy="4064000"/>
          </a:xfrm>
          <a:prstGeom prst="rect">
            <a:avLst/>
          </a:prstGeom>
        </p:spPr>
      </p:pic>
      <p:sp>
        <p:nvSpPr>
          <p:cNvPr id="7" name="Content Placeholder 2"/>
          <p:cNvSpPr>
            <a:spLocks noGrp="1"/>
          </p:cNvSpPr>
          <p:nvPr>
            <p:ph idx="1"/>
          </p:nvPr>
        </p:nvSpPr>
        <p:spPr>
          <a:xfrm>
            <a:off x="4707467" y="2470149"/>
            <a:ext cx="7145866" cy="4064000"/>
          </a:xfrm>
        </p:spPr>
        <p:txBody>
          <a:bodyPr>
            <a:noAutofit/>
          </a:bodyPr>
          <a:lstStyle/>
          <a:p>
            <a:r>
              <a:rPr lang="en-US" sz="2400" dirty="0"/>
              <a:t>How is Redux different from Backbone or Flux? Learn the first principle of Redux—the single immutable state tree</a:t>
            </a:r>
            <a:r>
              <a:rPr lang="en-US" sz="2400" dirty="0" smtClean="0"/>
              <a:t>.  -- D</a:t>
            </a:r>
            <a:r>
              <a:rPr lang="en-US" sz="2400" dirty="0"/>
              <a:t>. </a:t>
            </a:r>
            <a:r>
              <a:rPr lang="en-US" sz="2400" dirty="0" smtClean="0"/>
              <a:t>Abramov</a:t>
            </a:r>
          </a:p>
          <a:p>
            <a:r>
              <a:rPr lang="en-US" sz="2400" b="1" dirty="0" smtClean="0"/>
              <a:t>Redux </a:t>
            </a:r>
            <a:r>
              <a:rPr lang="en-US" sz="2400" b="1" dirty="0"/>
              <a:t>attempts to make state mutations predictable</a:t>
            </a:r>
            <a:r>
              <a:rPr lang="en-US" sz="2400" dirty="0"/>
              <a:t> by imposing certain restrictions on how and when updates can happen</a:t>
            </a:r>
            <a:r>
              <a:rPr lang="en-US" sz="2400" dirty="0" smtClean="0"/>
              <a:t>.</a:t>
            </a:r>
          </a:p>
          <a:p>
            <a:r>
              <a:rPr lang="en-US" sz="2400" dirty="0" smtClean="0"/>
              <a:t>It is the single source of truth.</a:t>
            </a:r>
          </a:p>
          <a:p>
            <a:r>
              <a:rPr lang="en-US" sz="2400" dirty="0" smtClean="0"/>
              <a:t>Code-wise it is a plain </a:t>
            </a:r>
            <a:r>
              <a:rPr lang="en-US" sz="2400" dirty="0" err="1" smtClean="0"/>
              <a:t>javascript</a:t>
            </a:r>
            <a:r>
              <a:rPr lang="en-US" sz="2400" dirty="0" smtClean="0"/>
              <a:t> object.</a:t>
            </a:r>
            <a:endParaRPr lang="en-US" sz="2400" dirty="0"/>
          </a:p>
        </p:txBody>
      </p:sp>
    </p:spTree>
    <p:extLst>
      <p:ext uri="{BB962C8B-B14F-4D97-AF65-F5344CB8AC3E}">
        <p14:creationId xmlns:p14="http://schemas.microsoft.com/office/powerpoint/2010/main" val="6024748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267" y="745068"/>
            <a:ext cx="11480800" cy="1049866"/>
          </a:xfrm>
        </p:spPr>
        <p:txBody>
          <a:bodyPr/>
          <a:lstStyle/>
          <a:p>
            <a:r>
              <a:rPr lang="en-US" dirty="0"/>
              <a:t>Redux saga expose several methods called </a:t>
            </a:r>
            <a:r>
              <a:rPr lang="en-US" b="1" i="1" dirty="0" smtClean="0"/>
              <a:t>Effects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Fork</a:t>
            </a:r>
            <a:r>
              <a:rPr lang="en-US" dirty="0"/>
              <a:t> performs a non-blocking operation on the function passed.</a:t>
            </a:r>
          </a:p>
          <a:p>
            <a:r>
              <a:rPr lang="en-US" b="1" dirty="0"/>
              <a:t>Take</a:t>
            </a:r>
            <a:r>
              <a:rPr lang="en-US" dirty="0"/>
              <a:t> pauses until action received.</a:t>
            </a:r>
          </a:p>
          <a:p>
            <a:r>
              <a:rPr lang="en-US" b="1" dirty="0"/>
              <a:t>Race</a:t>
            </a:r>
            <a:r>
              <a:rPr lang="en-US" dirty="0"/>
              <a:t> runs effects simultaneously, then cancels them all once one finishes.</a:t>
            </a:r>
          </a:p>
          <a:p>
            <a:r>
              <a:rPr lang="en-US" b="1" dirty="0"/>
              <a:t>Call</a:t>
            </a:r>
            <a:r>
              <a:rPr lang="en-US" dirty="0"/>
              <a:t> runs a function. If it returns a promise, pauses the saga until the promise is resolved.</a:t>
            </a:r>
          </a:p>
          <a:p>
            <a:r>
              <a:rPr lang="en-US" b="1" dirty="0"/>
              <a:t>Put</a:t>
            </a:r>
            <a:r>
              <a:rPr lang="en-US" dirty="0"/>
              <a:t> dispatches an action.</a:t>
            </a:r>
          </a:p>
          <a:p>
            <a:r>
              <a:rPr lang="en-US" b="1" dirty="0"/>
              <a:t>Select</a:t>
            </a:r>
            <a:r>
              <a:rPr lang="en-US" dirty="0"/>
              <a:t> Runs a selector function to get data from the state</a:t>
            </a:r>
          </a:p>
          <a:p>
            <a:r>
              <a:rPr lang="en-US" b="1" dirty="0" err="1"/>
              <a:t>takeLatest</a:t>
            </a:r>
            <a:r>
              <a:rPr lang="en-US" dirty="0"/>
              <a:t> means we are going to execute the operations, then return only the results of the last one call. If we trigger several cases, it’s going to ignore all of them except the last one.</a:t>
            </a:r>
          </a:p>
          <a:p>
            <a:r>
              <a:rPr lang="en-US" b="1" dirty="0" err="1"/>
              <a:t>takeEvery</a:t>
            </a:r>
            <a:r>
              <a:rPr lang="en-US" dirty="0"/>
              <a:t> will return results for all the calls triggered.</a:t>
            </a:r>
          </a:p>
          <a:p>
            <a:endParaRPr lang="en-US" dirty="0"/>
          </a:p>
        </p:txBody>
      </p:sp>
    </p:spTree>
    <p:extLst>
      <p:ext uri="{BB962C8B-B14F-4D97-AF65-F5344CB8AC3E}">
        <p14:creationId xmlns:p14="http://schemas.microsoft.com/office/powerpoint/2010/main" val="14438139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loadUser</a:t>
            </a:r>
            <a:r>
              <a:rPr lang="en-US" dirty="0" smtClean="0"/>
              <a:t> Saga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34" y="2493433"/>
            <a:ext cx="9728200" cy="4025900"/>
          </a:xfrm>
          <a:prstGeom prst="rect">
            <a:avLst/>
          </a:prstGeom>
        </p:spPr>
      </p:pic>
    </p:spTree>
    <p:extLst>
      <p:ext uri="{BB962C8B-B14F-4D97-AF65-F5344CB8AC3E}">
        <p14:creationId xmlns:p14="http://schemas.microsoft.com/office/powerpoint/2010/main" val="3622178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7265"/>
            <a:ext cx="6110023" cy="471593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349" y="1837265"/>
            <a:ext cx="6608651" cy="4978400"/>
          </a:xfrm>
          <a:prstGeom prst="rect">
            <a:avLst/>
          </a:prstGeom>
        </p:spPr>
      </p:pic>
      <p:sp>
        <p:nvSpPr>
          <p:cNvPr id="4" name="TextBox 3"/>
          <p:cNvSpPr txBox="1"/>
          <p:nvPr/>
        </p:nvSpPr>
        <p:spPr>
          <a:xfrm>
            <a:off x="660400" y="643466"/>
            <a:ext cx="7095067" cy="584775"/>
          </a:xfrm>
          <a:prstGeom prst="rect">
            <a:avLst/>
          </a:prstGeom>
          <a:noFill/>
        </p:spPr>
        <p:txBody>
          <a:bodyPr wrap="square" rtlCol="0">
            <a:spAutoFit/>
          </a:bodyPr>
          <a:lstStyle/>
          <a:p>
            <a:r>
              <a:rPr lang="en-US" sz="3200" dirty="0" smtClean="0"/>
              <a:t>Blocking Saga</a:t>
            </a:r>
            <a:endParaRPr lang="en-US" sz="3200" dirty="0"/>
          </a:p>
        </p:txBody>
      </p:sp>
    </p:spTree>
    <p:extLst>
      <p:ext uri="{BB962C8B-B14F-4D97-AF65-F5344CB8AC3E}">
        <p14:creationId xmlns:p14="http://schemas.microsoft.com/office/powerpoint/2010/main" val="4084227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735"/>
            <a:ext cx="7202096" cy="5671265"/>
          </a:xfrm>
          <a:prstGeom prst="rect">
            <a:avLst/>
          </a:prstGeom>
        </p:spPr>
      </p:pic>
      <p:sp>
        <p:nvSpPr>
          <p:cNvPr id="3" name="TextBox 2"/>
          <p:cNvSpPr txBox="1"/>
          <p:nvPr/>
        </p:nvSpPr>
        <p:spPr>
          <a:xfrm>
            <a:off x="595381" y="304800"/>
            <a:ext cx="6011333" cy="584775"/>
          </a:xfrm>
          <a:prstGeom prst="rect">
            <a:avLst/>
          </a:prstGeom>
          <a:noFill/>
        </p:spPr>
        <p:txBody>
          <a:bodyPr wrap="square" rtlCol="0">
            <a:spAutoFit/>
          </a:bodyPr>
          <a:lstStyle/>
          <a:p>
            <a:r>
              <a:rPr lang="en-US" sz="3200" dirty="0" smtClean="0"/>
              <a:t>Non-blocking Saga</a:t>
            </a:r>
            <a:endParaRPr lang="en-US" sz="3200" dirty="0"/>
          </a:p>
        </p:txBody>
      </p:sp>
    </p:spTree>
    <p:extLst>
      <p:ext uri="{BB962C8B-B14F-4D97-AF65-F5344CB8AC3E}">
        <p14:creationId xmlns:p14="http://schemas.microsoft.com/office/powerpoint/2010/main" val="10040957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that’s fuzzy, that’s ok</a:t>
            </a:r>
            <a:endParaRPr lang="en-US" dirty="0"/>
          </a:p>
        </p:txBody>
      </p:sp>
      <p:pic>
        <p:nvPicPr>
          <p:cNvPr id="5" name="1a6i2Zh.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6954" y="2413000"/>
            <a:ext cx="4445000" cy="4445000"/>
          </a:xfrm>
          <a:prstGeom prst="rect">
            <a:avLst/>
          </a:prstGeom>
        </p:spPr>
      </p:pic>
      <p:pic>
        <p:nvPicPr>
          <p:cNvPr id="6" name="RktYhB.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315526" y="2878666"/>
            <a:ext cx="6562608" cy="3691467"/>
          </a:xfrm>
          <a:prstGeom prst="rect">
            <a:avLst/>
          </a:prstGeom>
        </p:spPr>
      </p:pic>
    </p:spTree>
    <p:extLst>
      <p:ext uri="{BB962C8B-B14F-4D97-AF65-F5344CB8AC3E}">
        <p14:creationId xmlns:p14="http://schemas.microsoft.com/office/powerpoint/2010/main" val="581238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3221" y="787401"/>
            <a:ext cx="8761413" cy="706964"/>
          </a:xfrm>
        </p:spPr>
        <p:txBody>
          <a:bodyPr/>
          <a:lstStyle/>
          <a:p>
            <a:r>
              <a:rPr lang="en-US" dirty="0" smtClean="0"/>
              <a:t>A final example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221" y="2738967"/>
            <a:ext cx="6311900" cy="3886200"/>
          </a:xfrm>
          <a:prstGeom prst="rect">
            <a:avLst/>
          </a:prstGeom>
        </p:spPr>
      </p:pic>
    </p:spTree>
    <p:extLst>
      <p:ext uri="{BB962C8B-B14F-4D97-AF65-F5344CB8AC3E}">
        <p14:creationId xmlns:p14="http://schemas.microsoft.com/office/powerpoint/2010/main" val="2001091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4060513" cy="804332"/>
          </a:xfrm>
        </p:spPr>
        <p:txBody>
          <a:bodyPr/>
          <a:lstStyle/>
          <a:p>
            <a:r>
              <a:rPr lang="en-US" dirty="0" smtClean="0"/>
              <a:t>A shopping cart container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8434" y="745067"/>
            <a:ext cx="5497670" cy="6112933"/>
          </a:xfrm>
          <a:prstGeom prst="rect">
            <a:avLst/>
          </a:prstGeom>
        </p:spPr>
      </p:pic>
    </p:spTree>
    <p:extLst>
      <p:ext uri="{BB962C8B-B14F-4D97-AF65-F5344CB8AC3E}">
        <p14:creationId xmlns:p14="http://schemas.microsoft.com/office/powerpoint/2010/main" val="2144282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4" name="TextBox 3"/>
          <p:cNvSpPr txBox="1"/>
          <p:nvPr/>
        </p:nvSpPr>
        <p:spPr>
          <a:xfrm>
            <a:off x="541866" y="2387600"/>
            <a:ext cx="10329334" cy="646331"/>
          </a:xfrm>
          <a:prstGeom prst="rect">
            <a:avLst/>
          </a:prstGeom>
          <a:noFill/>
        </p:spPr>
        <p:txBody>
          <a:bodyPr wrap="square" rtlCol="0">
            <a:spAutoFit/>
          </a:bodyPr>
          <a:lstStyle/>
          <a:p>
            <a:r>
              <a:rPr lang="en-US" dirty="0" smtClean="0"/>
              <a:t>A selector is a </a:t>
            </a:r>
            <a:r>
              <a:rPr lang="en-US" dirty="0"/>
              <a:t>function that knows how to extract a specific piece of data from the store</a:t>
            </a:r>
            <a:r>
              <a:rPr lang="en-US" dirty="0" smtClean="0"/>
              <a: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3033931"/>
            <a:ext cx="7708900" cy="3479800"/>
          </a:xfrm>
          <a:prstGeom prst="rect">
            <a:avLst/>
          </a:prstGeom>
        </p:spPr>
      </p:pic>
    </p:spTree>
    <p:extLst>
      <p:ext uri="{BB962C8B-B14F-4D97-AF65-F5344CB8AC3E}">
        <p14:creationId xmlns:p14="http://schemas.microsoft.com/office/powerpoint/2010/main" val="1771277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0"/>
            <a:ext cx="6542171" cy="6858000"/>
          </a:xfrm>
          <a:prstGeom prst="rect">
            <a:avLst/>
          </a:prstGeom>
        </p:spPr>
      </p:pic>
    </p:spTree>
    <p:extLst>
      <p:ext uri="{BB962C8B-B14F-4D97-AF65-F5344CB8AC3E}">
        <p14:creationId xmlns:p14="http://schemas.microsoft.com/office/powerpoint/2010/main" val="1866456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33" y="2044700"/>
            <a:ext cx="8265711" cy="4119033"/>
          </a:xfrm>
          <a:prstGeom prst="rect">
            <a:avLst/>
          </a:prstGeom>
        </p:spPr>
      </p:pic>
      <p:sp>
        <p:nvSpPr>
          <p:cNvPr id="5" name="Rectangle 4"/>
          <p:cNvSpPr/>
          <p:nvPr/>
        </p:nvSpPr>
        <p:spPr>
          <a:xfrm>
            <a:off x="893233" y="966271"/>
            <a:ext cx="2871819" cy="523220"/>
          </a:xfrm>
          <a:prstGeom prst="rect">
            <a:avLst/>
          </a:prstGeom>
        </p:spPr>
        <p:txBody>
          <a:bodyPr wrap="square">
            <a:spAutoFit/>
          </a:bodyPr>
          <a:lstStyle/>
          <a:p>
            <a:r>
              <a:rPr lang="en-US" sz="2800" b="1" dirty="0"/>
              <a:t>Product</a:t>
            </a:r>
            <a:endParaRPr lang="en-US" sz="2800" b="1" dirty="0"/>
          </a:p>
        </p:txBody>
      </p:sp>
    </p:spTree>
    <p:extLst>
      <p:ext uri="{BB962C8B-B14F-4D97-AF65-F5344CB8AC3E}">
        <p14:creationId xmlns:p14="http://schemas.microsoft.com/office/powerpoint/2010/main" val="1242545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Redux Cycle</a:t>
            </a:r>
            <a:endParaRPr lang="en-US" dirty="0"/>
          </a:p>
        </p:txBody>
      </p:sp>
      <p:sp>
        <p:nvSpPr>
          <p:cNvPr id="3" name="Content Placeholder 2"/>
          <p:cNvSpPr>
            <a:spLocks noGrp="1"/>
          </p:cNvSpPr>
          <p:nvPr>
            <p:ph idx="1"/>
          </p:nvPr>
        </p:nvSpPr>
        <p:spPr>
          <a:xfrm>
            <a:off x="220133" y="2609849"/>
            <a:ext cx="5926667" cy="3928534"/>
          </a:xfrm>
        </p:spPr>
        <p:txBody>
          <a:bodyPr>
            <a:normAutofit/>
          </a:bodyPr>
          <a:lstStyle/>
          <a:p>
            <a:r>
              <a:rPr lang="en-US" sz="2800" dirty="0" smtClean="0"/>
              <a:t>The whole state of your app is stored as a state object in a single store</a:t>
            </a:r>
          </a:p>
          <a:p>
            <a:r>
              <a:rPr lang="en-US" sz="2800" dirty="0" smtClean="0"/>
              <a:t>To change your state, you must emit an action</a:t>
            </a:r>
          </a:p>
          <a:p>
            <a:r>
              <a:rPr lang="en-US" sz="2800" dirty="0" smtClean="0"/>
              <a:t>To actually update your state, you use reducers</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645" y="2290233"/>
            <a:ext cx="6090355" cy="4567767"/>
          </a:xfrm>
          <a:prstGeom prst="rect">
            <a:avLst/>
          </a:prstGeom>
        </p:spPr>
      </p:pic>
    </p:spTree>
    <p:extLst>
      <p:ext uri="{BB962C8B-B14F-4D97-AF65-F5344CB8AC3E}">
        <p14:creationId xmlns:p14="http://schemas.microsoft.com/office/powerpoint/2010/main" val="9839479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100" y="1092200"/>
            <a:ext cx="7937500" cy="5511800"/>
          </a:xfrm>
          <a:prstGeom prst="rect">
            <a:avLst/>
          </a:prstGeom>
        </p:spPr>
      </p:pic>
    </p:spTree>
    <p:extLst>
      <p:ext uri="{BB962C8B-B14F-4D97-AF65-F5344CB8AC3E}">
        <p14:creationId xmlns:p14="http://schemas.microsoft.com/office/powerpoint/2010/main" val="13280921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399" y="2438399"/>
            <a:ext cx="9550400" cy="3098800"/>
          </a:xfrm>
          <a:prstGeom prst="rect">
            <a:avLst/>
          </a:prstGeom>
        </p:spPr>
      </p:pic>
      <p:sp>
        <p:nvSpPr>
          <p:cNvPr id="3" name="TextBox 2"/>
          <p:cNvSpPr txBox="1"/>
          <p:nvPr/>
        </p:nvSpPr>
        <p:spPr>
          <a:xfrm>
            <a:off x="406399" y="1253066"/>
            <a:ext cx="7823200" cy="523220"/>
          </a:xfrm>
          <a:prstGeom prst="rect">
            <a:avLst/>
          </a:prstGeom>
          <a:noFill/>
        </p:spPr>
        <p:txBody>
          <a:bodyPr wrap="square" rtlCol="0">
            <a:spAutoFit/>
          </a:bodyPr>
          <a:lstStyle/>
          <a:p>
            <a:r>
              <a:rPr lang="en-US" sz="2800" b="1" dirty="0" smtClean="0"/>
              <a:t>Mock API</a:t>
            </a:r>
            <a:endParaRPr lang="en-US" sz="2800" b="1" dirty="0"/>
          </a:p>
        </p:txBody>
      </p:sp>
    </p:spTree>
    <p:extLst>
      <p:ext uri="{BB962C8B-B14F-4D97-AF65-F5344CB8AC3E}">
        <p14:creationId xmlns:p14="http://schemas.microsoft.com/office/powerpoint/2010/main" val="19559016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Reading/Sources</a:t>
            </a:r>
            <a:endParaRPr lang="en-US" dirty="0"/>
          </a:p>
        </p:txBody>
      </p:sp>
      <p:sp>
        <p:nvSpPr>
          <p:cNvPr id="3" name="Content Placeholder 2"/>
          <p:cNvSpPr>
            <a:spLocks noGrp="1"/>
          </p:cNvSpPr>
          <p:nvPr>
            <p:ph idx="1"/>
          </p:nvPr>
        </p:nvSpPr>
        <p:spPr>
          <a:xfrm>
            <a:off x="237067" y="2336798"/>
            <a:ext cx="11497733" cy="4656667"/>
          </a:xfrm>
        </p:spPr>
        <p:txBody>
          <a:bodyPr>
            <a:normAutofit fontScale="70000" lnSpcReduction="20000"/>
          </a:bodyPr>
          <a:lstStyle/>
          <a:p>
            <a:r>
              <a:rPr lang="en-US" dirty="0"/>
              <a:t>The docs (of course): http://</a:t>
            </a:r>
            <a:r>
              <a:rPr lang="en-US" dirty="0" err="1"/>
              <a:t>redux.js.org</a:t>
            </a:r>
            <a:r>
              <a:rPr lang="en-US" dirty="0"/>
              <a:t>/docs/introduction/</a:t>
            </a:r>
          </a:p>
          <a:p>
            <a:r>
              <a:rPr lang="en-US" dirty="0" smtClean="0"/>
              <a:t>Mark’s </a:t>
            </a:r>
            <a:r>
              <a:rPr lang="en-US" dirty="0"/>
              <a:t>Dev </a:t>
            </a:r>
            <a:r>
              <a:rPr lang="en-US" dirty="0" smtClean="0"/>
              <a:t>Blog (advanced): </a:t>
            </a:r>
            <a:r>
              <a:rPr lang="en-US" dirty="0">
                <a:hlinkClick r:id="rId2"/>
              </a:rPr>
              <a:t>http://blog.isquaredsoftware.com/2017/01/idiomatic-redux-thoughts-on-thunks-sagas-abstraction-and-reusability</a:t>
            </a:r>
            <a:r>
              <a:rPr lang="en-US" dirty="0" smtClean="0">
                <a:hlinkClick r:id="rId2"/>
              </a:rPr>
              <a:t>/</a:t>
            </a:r>
            <a:endParaRPr lang="en-US" dirty="0" smtClean="0"/>
          </a:p>
          <a:p>
            <a:r>
              <a:rPr lang="en-US" dirty="0" err="1" smtClean="0"/>
              <a:t>Async</a:t>
            </a:r>
            <a:r>
              <a:rPr lang="en-US" dirty="0" smtClean="0"/>
              <a:t> operations using redux-saga </a:t>
            </a:r>
            <a:r>
              <a:rPr lang="en-US" dirty="0"/>
              <a:t>(advanced): https://</a:t>
            </a:r>
            <a:r>
              <a:rPr lang="en-US" dirty="0" err="1"/>
              <a:t>medium.freecodecamp.org</a:t>
            </a:r>
            <a:r>
              <a:rPr lang="en-US" dirty="0"/>
              <a:t>/async-operations-using-redux-saga-2ba02ae077b3</a:t>
            </a:r>
            <a:endParaRPr lang="en-US" dirty="0" smtClean="0"/>
          </a:p>
          <a:p>
            <a:r>
              <a:rPr lang="en-US" dirty="0" smtClean="0"/>
              <a:t>Getting </a:t>
            </a:r>
            <a:r>
              <a:rPr lang="en-US" dirty="0"/>
              <a:t>Started with Redux: </a:t>
            </a:r>
            <a:r>
              <a:rPr lang="en-US" dirty="0">
                <a:hlinkClick r:id="rId3"/>
              </a:rPr>
              <a:t>https://</a:t>
            </a:r>
            <a:r>
              <a:rPr lang="en-US" dirty="0" smtClean="0">
                <a:hlinkClick r:id="rId3"/>
              </a:rPr>
              <a:t>egghead.io/courses/getting-started-with-redux</a:t>
            </a:r>
            <a:endParaRPr lang="en-US" dirty="0" smtClean="0"/>
          </a:p>
          <a:p>
            <a:r>
              <a:rPr lang="en-US" dirty="0"/>
              <a:t>Leveling up with React/Redux: </a:t>
            </a:r>
            <a:r>
              <a:rPr lang="en-US" dirty="0">
                <a:hlinkClick r:id="rId4"/>
              </a:rPr>
              <a:t>https://css-tricks.com/learning-react-redux</a:t>
            </a:r>
            <a:r>
              <a:rPr lang="en-US" dirty="0" smtClean="0">
                <a:hlinkClick r:id="rId4"/>
              </a:rPr>
              <a:t>/</a:t>
            </a:r>
            <a:endParaRPr lang="en-US" dirty="0" smtClean="0"/>
          </a:p>
          <a:p>
            <a:r>
              <a:rPr lang="en-US" dirty="0" smtClean="0"/>
              <a:t>D. </a:t>
            </a:r>
            <a:r>
              <a:rPr lang="en-US" dirty="0"/>
              <a:t>Abramov on SO: </a:t>
            </a:r>
            <a:r>
              <a:rPr lang="en-US" dirty="0">
                <a:hlinkClick r:id="rId5"/>
              </a:rPr>
              <a:t>https://</a:t>
            </a:r>
            <a:r>
              <a:rPr lang="en-US" dirty="0" smtClean="0">
                <a:hlinkClick r:id="rId5"/>
              </a:rPr>
              <a:t>stackoverflow.com/users/458193/dan-abramov</a:t>
            </a:r>
            <a:endParaRPr lang="en-US" dirty="0" smtClean="0"/>
          </a:p>
          <a:p>
            <a:r>
              <a:rPr lang="en-US" dirty="0"/>
              <a:t>React-redux-starter-kit: </a:t>
            </a:r>
            <a:r>
              <a:rPr lang="en-US" dirty="0">
                <a:hlinkClick r:id="rId6"/>
              </a:rPr>
              <a:t>https://</a:t>
            </a:r>
            <a:r>
              <a:rPr lang="en-US" dirty="0" smtClean="0">
                <a:hlinkClick r:id="rId6"/>
              </a:rPr>
              <a:t>github.com/davezuko/react-redux-starter-kit</a:t>
            </a:r>
            <a:endParaRPr lang="en-US" dirty="0" smtClean="0"/>
          </a:p>
          <a:p>
            <a:r>
              <a:rPr lang="en-US" dirty="0"/>
              <a:t>Code cartoons: </a:t>
            </a:r>
            <a:r>
              <a:rPr lang="en-US" dirty="0">
                <a:hlinkClick r:id="rId7"/>
              </a:rPr>
              <a:t>https://</a:t>
            </a:r>
            <a:r>
              <a:rPr lang="en-US" dirty="0" smtClean="0">
                <a:hlinkClick r:id="rId7"/>
              </a:rPr>
              <a:t>code-cartoons.com/a-cartoon-intro-to-redux-3afb775501a6</a:t>
            </a:r>
            <a:r>
              <a:rPr lang="en-US" dirty="0"/>
              <a:t> and </a:t>
            </a:r>
            <a:r>
              <a:rPr lang="en-US" dirty="0">
                <a:hlinkClick r:id="rId8"/>
              </a:rPr>
              <a:t>https://</a:t>
            </a:r>
            <a:r>
              <a:rPr lang="en-US" dirty="0" smtClean="0">
                <a:hlinkClick r:id="rId8"/>
              </a:rPr>
              <a:t>code-cartoons.com/a-cartoon-guide-to-flux-6157355ab207</a:t>
            </a:r>
            <a:endParaRPr lang="en-US" dirty="0" smtClean="0"/>
          </a:p>
          <a:p>
            <a:r>
              <a:rPr lang="en-US" dirty="0"/>
              <a:t>Database normalization: </a:t>
            </a:r>
            <a:r>
              <a:rPr lang="en-US" dirty="0">
                <a:hlinkClick r:id="rId9"/>
              </a:rPr>
              <a:t>https://</a:t>
            </a:r>
            <a:r>
              <a:rPr lang="en-US" dirty="0" smtClean="0">
                <a:hlinkClick r:id="rId9"/>
              </a:rPr>
              <a:t>www.studytonight.com/dbms/database-normalization.php</a:t>
            </a:r>
            <a:endParaRPr lang="en-US" dirty="0" smtClean="0"/>
          </a:p>
          <a:p>
            <a:r>
              <a:rPr lang="en-US" dirty="0"/>
              <a:t>Normalizing state shape: </a:t>
            </a:r>
            <a:r>
              <a:rPr lang="en-US" dirty="0">
                <a:hlinkClick r:id="rId10"/>
              </a:rPr>
              <a:t>http://</a:t>
            </a:r>
            <a:r>
              <a:rPr lang="en-US" dirty="0" smtClean="0">
                <a:hlinkClick r:id="rId10"/>
              </a:rPr>
              <a:t>redux.js.org/docs/recipes/reducers/NormalizingStateShape.html</a:t>
            </a:r>
            <a:endParaRPr lang="en-US" dirty="0" smtClean="0"/>
          </a:p>
          <a:p>
            <a:r>
              <a:rPr lang="en-US" dirty="0"/>
              <a:t>You may not need Redux: </a:t>
            </a:r>
            <a:r>
              <a:rPr lang="en-US" dirty="0">
                <a:hlinkClick r:id="rId11"/>
              </a:rPr>
              <a:t>https://medium.com/@</a:t>
            </a:r>
            <a:r>
              <a:rPr lang="en-US" dirty="0" smtClean="0">
                <a:hlinkClick r:id="rId11"/>
              </a:rPr>
              <a:t>dan_abramov/you-might-not-need-redux-be46360cf367</a:t>
            </a:r>
            <a:endParaRPr lang="en-US" dirty="0" smtClean="0"/>
          </a:p>
          <a:p>
            <a:r>
              <a:rPr lang="en-US" dirty="0"/>
              <a:t>Higher Order Components: </a:t>
            </a:r>
            <a:r>
              <a:rPr lang="en-US" dirty="0">
                <a:hlinkClick r:id="rId12"/>
              </a:rPr>
              <a:t>https://medium.com/@</a:t>
            </a:r>
            <a:r>
              <a:rPr lang="en-US" dirty="0" smtClean="0">
                <a:hlinkClick r:id="rId12"/>
              </a:rPr>
              <a:t>dan_abramov/mixins-are-dead-long-live-higher-order-components-94a0d2f9e750</a:t>
            </a:r>
            <a:r>
              <a:rPr lang="en-US" dirty="0" smtClean="0"/>
              <a:t> </a:t>
            </a:r>
          </a:p>
          <a:p>
            <a:r>
              <a:rPr lang="en-US" dirty="0"/>
              <a:t>Generators: </a:t>
            </a:r>
            <a:r>
              <a:rPr lang="en-US" dirty="0">
                <a:hlinkClick r:id="rId13"/>
              </a:rPr>
              <a:t>https://</a:t>
            </a:r>
            <a:r>
              <a:rPr lang="en-US" dirty="0" smtClean="0">
                <a:hlinkClick r:id="rId13"/>
              </a:rPr>
              <a:t>github.com/gajus/gajus.com-blog/blob/master/posts/the-definitive-guide-to-the-javascript-generators/index.md</a:t>
            </a:r>
            <a:r>
              <a:rPr lang="en-US" dirty="0" smtClean="0"/>
              <a:t> </a:t>
            </a:r>
          </a:p>
          <a:p>
            <a:r>
              <a:rPr lang="en-US" dirty="0" smtClean="0"/>
              <a:t>Redux-saga: https</a:t>
            </a:r>
            <a:r>
              <a:rPr lang="en-US" dirty="0"/>
              <a:t>://</a:t>
            </a:r>
            <a:r>
              <a:rPr lang="en-US" dirty="0" err="1"/>
              <a:t>github.com</a:t>
            </a:r>
            <a:r>
              <a:rPr lang="en-US" dirty="0"/>
              <a:t>/redux-saga/redux-saga</a:t>
            </a:r>
          </a:p>
        </p:txBody>
      </p:sp>
    </p:spTree>
    <p:extLst>
      <p:ext uri="{BB962C8B-B14F-4D97-AF65-F5344CB8AC3E}">
        <p14:creationId xmlns:p14="http://schemas.microsoft.com/office/powerpoint/2010/main" val="303020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special thanks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867" y="2286000"/>
            <a:ext cx="6096000" cy="457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91250" y="857250"/>
            <a:ext cx="6858000" cy="5143500"/>
          </a:xfrm>
          <a:prstGeom prst="rect">
            <a:avLst/>
          </a:prstGeom>
        </p:spPr>
      </p:pic>
    </p:spTree>
    <p:extLst>
      <p:ext uri="{BB962C8B-B14F-4D97-AF65-F5344CB8AC3E}">
        <p14:creationId xmlns:p14="http://schemas.microsoft.com/office/powerpoint/2010/main" val="1722549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State of a Golden Retriever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168" y="2709334"/>
            <a:ext cx="5955221" cy="2997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334" y="2310631"/>
            <a:ext cx="3098800" cy="4225636"/>
          </a:xfrm>
          <a:prstGeom prst="rect">
            <a:avLst/>
          </a:prstGeom>
        </p:spPr>
      </p:pic>
    </p:spTree>
    <p:extLst>
      <p:ext uri="{BB962C8B-B14F-4D97-AF65-F5344CB8AC3E}">
        <p14:creationId xmlns:p14="http://schemas.microsoft.com/office/powerpoint/2010/main" val="17801958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4503</TotalTime>
  <Words>2003</Words>
  <Application>Microsoft Macintosh PowerPoint</Application>
  <PresentationFormat>Widescreen</PresentationFormat>
  <Paragraphs>216</Paragraphs>
  <Slides>83</Slides>
  <Notes>0</Notes>
  <HiddenSlides>7</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Calibri</vt:lpstr>
      <vt:lpstr>Century Gothic</vt:lpstr>
      <vt:lpstr>Mangal</vt:lpstr>
      <vt:lpstr>Wingdings</vt:lpstr>
      <vt:lpstr>Wingdings 3</vt:lpstr>
      <vt:lpstr>Arial</vt:lpstr>
      <vt:lpstr>Ion Boardroom</vt:lpstr>
      <vt:lpstr>Retrieverdux</vt:lpstr>
      <vt:lpstr>HI, I’m Janine!</vt:lpstr>
      <vt:lpstr>Today’s Presentation Objectives</vt:lpstr>
      <vt:lpstr>What is Redux?</vt:lpstr>
      <vt:lpstr>Redux</vt:lpstr>
      <vt:lpstr>Redux is still pretty new!</vt:lpstr>
      <vt:lpstr>BingleyStore</vt:lpstr>
      <vt:lpstr>The Redux Cycle</vt:lpstr>
      <vt:lpstr>The State of a Golden Retriever</vt:lpstr>
      <vt:lpstr>The store is just an object</vt:lpstr>
      <vt:lpstr>getState()</vt:lpstr>
      <vt:lpstr>PowerPoint Presentation</vt:lpstr>
      <vt:lpstr>Dispatch(action)</vt:lpstr>
      <vt:lpstr>PowerPoint Presentation</vt:lpstr>
      <vt:lpstr>import { createAction } from 'redux-actions';</vt:lpstr>
      <vt:lpstr>Do I need actions creators?</vt:lpstr>
      <vt:lpstr>To dispatch an action:</vt:lpstr>
      <vt:lpstr>Do I need actions creators?</vt:lpstr>
      <vt:lpstr>Which is best? </vt:lpstr>
      <vt:lpstr>We’ve dispatched an action; now what?</vt:lpstr>
      <vt:lpstr>Reducers</vt:lpstr>
      <vt:lpstr>Remember: State is just an object</vt:lpstr>
      <vt:lpstr>Pure Functions</vt:lpstr>
      <vt:lpstr>Pure Function Example</vt:lpstr>
      <vt:lpstr>The Reducer Function</vt:lpstr>
      <vt:lpstr>Initial state/Normalizing state shape</vt:lpstr>
      <vt:lpstr>Normalized state</vt:lpstr>
      <vt:lpstr>PowerPoint Presentation</vt:lpstr>
      <vt:lpstr>Improved State Design</vt:lpstr>
      <vt:lpstr>Why?</vt:lpstr>
      <vt:lpstr>Bingley Store Example</vt:lpstr>
      <vt:lpstr>Back to Bingley State</vt:lpstr>
      <vt:lpstr>You should have some kind of initial state</vt:lpstr>
      <vt:lpstr>You should not mutate state upon update</vt:lpstr>
      <vt:lpstr>You should have a default </vt:lpstr>
      <vt:lpstr>How do reducers relate to my store?</vt:lpstr>
      <vt:lpstr>Can I have more than 1 reducer?</vt:lpstr>
      <vt:lpstr>Just for fun</vt:lpstr>
      <vt:lpstr>PowerPoint Presentation</vt:lpstr>
      <vt:lpstr>Provider</vt:lpstr>
      <vt:lpstr>Ways to access your store</vt:lpstr>
      <vt:lpstr>Higher Order Components (HOCs)</vt:lpstr>
      <vt:lpstr>Why use Redux?</vt:lpstr>
      <vt:lpstr>Cont.</vt:lpstr>
      <vt:lpstr>Flux is a pattern, not a tool like Redux, so it's not something you can download. </vt:lpstr>
      <vt:lpstr>Action Creators</vt:lpstr>
      <vt:lpstr>The dispatcher </vt:lpstr>
      <vt:lpstr>The store</vt:lpstr>
      <vt:lpstr>The controller view and the view (Flux)</vt:lpstr>
      <vt:lpstr>Reducers</vt:lpstr>
      <vt:lpstr>Flux v. Redux</vt:lpstr>
      <vt:lpstr>A more complex example: Todos</vt:lpstr>
      <vt:lpstr>To get a sense of the state:</vt:lpstr>
      <vt:lpstr>CombineReducers(reducers)</vt:lpstr>
      <vt:lpstr>Reducers</vt:lpstr>
      <vt:lpstr>Actions</vt:lpstr>
      <vt:lpstr>Components</vt:lpstr>
      <vt:lpstr>Containers</vt:lpstr>
      <vt:lpstr>Components</vt:lpstr>
      <vt:lpstr>PowerPoint Presentation</vt:lpstr>
      <vt:lpstr>Does everyone everywhere need Redux?</vt:lpstr>
      <vt:lpstr>PowerPoint Presentation</vt:lpstr>
      <vt:lpstr>Middleware</vt:lpstr>
      <vt:lpstr>Sagas/Thunks/Middleware</vt:lpstr>
      <vt:lpstr>Suppose you want to fetch some data</vt:lpstr>
      <vt:lpstr>PowerPoint Presentation</vt:lpstr>
      <vt:lpstr>Kicking off the Request</vt:lpstr>
      <vt:lpstr>To run our Saga, we'll have to connect it to the Redux Store using the redux-saga middleware.</vt:lpstr>
      <vt:lpstr>Another example: Create our saga generator and register the Sagas</vt:lpstr>
      <vt:lpstr>Redux saga expose several methods called Effects </vt:lpstr>
      <vt:lpstr>loadUser Saga</vt:lpstr>
      <vt:lpstr>PowerPoint Presentation</vt:lpstr>
      <vt:lpstr>PowerPoint Presentation</vt:lpstr>
      <vt:lpstr>If that’s fuzzy, that’s ok</vt:lpstr>
      <vt:lpstr>A final example</vt:lpstr>
      <vt:lpstr>A shopping cart container</vt:lpstr>
      <vt:lpstr>Selectors</vt:lpstr>
      <vt:lpstr>PowerPoint Presentation</vt:lpstr>
      <vt:lpstr>PowerPoint Presentation</vt:lpstr>
      <vt:lpstr>PowerPoint Presentation</vt:lpstr>
      <vt:lpstr>PowerPoint Presentation</vt:lpstr>
      <vt:lpstr>Additional Reading/Sources</vt:lpstr>
      <vt:lpstr>A special thanks</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Retrieverdux</dc:title>
  <dc:creator>Microsoft Office User</dc:creator>
  <cp:lastModifiedBy>Microsoft Office User</cp:lastModifiedBy>
  <cp:revision>126</cp:revision>
  <dcterms:created xsi:type="dcterms:W3CDTF">2017-11-04T17:53:17Z</dcterms:created>
  <dcterms:modified xsi:type="dcterms:W3CDTF">2017-11-07T20:56:40Z</dcterms:modified>
</cp:coreProperties>
</file>